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media/image25.jpg" ContentType="image/jpeg"/>
  <Override PartName="/ppt/media/image37.jpg" ContentType="image/jpeg"/>
  <Override PartName="/ppt/media/image38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546" r:id="rId2"/>
    <p:sldId id="290" r:id="rId3"/>
    <p:sldId id="291" r:id="rId4"/>
    <p:sldId id="572" r:id="rId5"/>
    <p:sldId id="261" r:id="rId6"/>
    <p:sldId id="390" r:id="rId7"/>
    <p:sldId id="515" r:id="rId8"/>
    <p:sldId id="516" r:id="rId9"/>
    <p:sldId id="518" r:id="rId10"/>
    <p:sldId id="556" r:id="rId11"/>
    <p:sldId id="555" r:id="rId12"/>
    <p:sldId id="531" r:id="rId13"/>
    <p:sldId id="532" r:id="rId14"/>
    <p:sldId id="257" r:id="rId15"/>
    <p:sldId id="528" r:id="rId16"/>
    <p:sldId id="529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9" autoAdjust="0"/>
    <p:restoredTop sz="96197"/>
  </p:normalViewPr>
  <p:slideViewPr>
    <p:cSldViewPr snapToGrid="0" snapToObjects="1">
      <p:cViewPr varScale="1">
        <p:scale>
          <a:sx n="61" d="100"/>
          <a:sy n="61" d="100"/>
        </p:scale>
        <p:origin x="78" y="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title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223574873767309"/>
          <c:y val="0.23600439077936333"/>
          <c:w val="0.57407036599802552"/>
          <c:h val="0.4179846052104140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 wave duration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HRA</c:v>
                </c:pt>
                <c:pt idx="1">
                  <c:v>Csos</c:v>
                </c:pt>
                <c:pt idx="2">
                  <c:v>Distal CS</c:v>
                </c:pt>
                <c:pt idx="3">
                  <c:v>Dual RA</c:v>
                </c:pt>
                <c:pt idx="4">
                  <c:v>Biatrial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148</c:v>
                </c:pt>
                <c:pt idx="1">
                  <c:v>141</c:v>
                </c:pt>
                <c:pt idx="2">
                  <c:v>142</c:v>
                </c:pt>
                <c:pt idx="3">
                  <c:v>106</c:v>
                </c:pt>
                <c:pt idx="4">
                  <c:v>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47-4D1B-8996-927C16C85A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949480"/>
        <c:axId val="132539912"/>
        <c:axId val="0"/>
      </c:bar3DChart>
      <c:catAx>
        <c:axId val="129949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2539912"/>
        <c:crosses val="autoZero"/>
        <c:auto val="1"/>
        <c:lblAlgn val="ctr"/>
        <c:lblOffset val="100"/>
        <c:noMultiLvlLbl val="0"/>
      </c:catAx>
      <c:valAx>
        <c:axId val="1325399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99494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469919201276464"/>
          <c:y val="0.44444444444444481"/>
          <c:w val="0.28242499099377427"/>
          <c:h val="9.2311412462330933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Rockwell" panose="02060603020205020403" pitchFamily="18" charset="0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0.51232</cdr:x>
      <cdr:y>0.33724</cdr:y>
    </cdr:from>
    <cdr:to>
      <cdr:x>0.53193</cdr:x>
      <cdr:y>0.33724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F9E2B64E-87EF-0D60-6D97-69327CBA3F4E}"/>
            </a:ext>
          </a:extLst>
        </cdr:cNvPr>
        <cdr:cNvCxnSpPr/>
      </cdr:nvCxnSpPr>
      <cdr:spPr bwMode="auto">
        <a:xfrm xmlns:a="http://schemas.openxmlformats.org/drawingml/2006/main">
          <a:off x="3528784" y="1517565"/>
          <a:ext cx="135071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</cdr:cxnSp>
  </cdr:relSizeAnchor>
  <cdr:relSizeAnchor xmlns:cdr="http://schemas.openxmlformats.org/drawingml/2006/chartDrawing">
    <cdr:from>
      <cdr:x>0.62814</cdr:x>
      <cdr:y>0.33333</cdr:y>
    </cdr:from>
    <cdr:to>
      <cdr:x>0.62814</cdr:x>
      <cdr:y>0.40741</cdr:y>
    </cdr:to>
    <cdr:sp macro="" textlink="">
      <cdr:nvSpPr>
        <cdr:cNvPr id="6" name="Straight Connector 5"/>
        <cdr:cNvSpPr/>
      </cdr:nvSpPr>
      <cdr:spPr bwMode="auto">
        <a:xfrm xmlns:a="http://schemas.openxmlformats.org/drawingml/2006/main" rot="5400000" flipH="1" flipV="1">
          <a:off x="4729713" y="1524012"/>
          <a:ext cx="304825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0000" tIns="46800" rIns="90000" bIns="46800" numCol="1" anchor="t" anchorCtr="0" compatLnSpc="1">
          <a:prstTxWarp prst="textNoShape">
            <a:avLst/>
          </a:prstTxWarp>
          <a:spAutoFit/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0.51961</cdr:x>
      <cdr:y>0.38889</cdr:y>
    </cdr:from>
    <cdr:to>
      <cdr:x>0.51961</cdr:x>
      <cdr:y>0.46296</cdr:y>
    </cdr:to>
    <cdr:sp macro="" textlink="">
      <cdr:nvSpPr>
        <cdr:cNvPr id="7" name="Straight Connector 6"/>
        <cdr:cNvSpPr/>
      </cdr:nvSpPr>
      <cdr:spPr bwMode="auto">
        <a:xfrm xmlns:a="http://schemas.openxmlformats.org/drawingml/2006/main" rot="5400000" flipH="1" flipV="1">
          <a:off x="3886200" y="1752600"/>
          <a:ext cx="304800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none" lIns="90000" tIns="46800" rIns="90000" bIns="46800" numCol="1" anchor="t" anchorCtr="0" compatLnSpc="1">
          <a:prstTxWarp prst="textNoShape">
            <a:avLst/>
          </a:prstTxWarp>
          <a:spAutoFit/>
        </a:bodyPr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0.5098</cdr:x>
      <cdr:y>0.4693</cdr:y>
    </cdr:from>
    <cdr:to>
      <cdr:x>0.52941</cdr:x>
      <cdr:y>0.4693</cdr:y>
    </cdr:to>
    <cdr:sp macro="" textlink="">
      <cdr:nvSpPr>
        <cdr:cNvPr id="11" name="Straight Connector 10"/>
        <cdr:cNvSpPr/>
      </cdr:nvSpPr>
      <cdr:spPr bwMode="auto">
        <a:xfrm xmlns:a="http://schemas.openxmlformats.org/drawingml/2006/main">
          <a:off x="3962370" y="1931090"/>
          <a:ext cx="152416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0000" tIns="46800" rIns="90000" bIns="46800" numCol="1" anchor="t" anchorCtr="0" compatLnSpc="1">
          <a:prstTxWarp prst="textNoShape">
            <a:avLst/>
          </a:prstTxWarp>
          <a:spAutoFit/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0.23959</cdr:x>
      <cdr:y>0.88802</cdr:y>
    </cdr:from>
    <cdr:to>
      <cdr:x>0.65141</cdr:x>
      <cdr:y>0.95458</cdr:y>
    </cdr:to>
    <cdr:sp macro="" textlink="">
      <cdr:nvSpPr>
        <cdr:cNvPr id="2" name="Text Box 1028">
          <a:extLst xmlns:a="http://schemas.openxmlformats.org/drawingml/2006/main">
            <a:ext uri="{FF2B5EF4-FFF2-40B4-BE49-F238E27FC236}">
              <a16:creationId xmlns:a16="http://schemas.microsoft.com/office/drawing/2014/main" id="{5EB99C61-DD37-5D0D-B2E9-8326ED2F36AD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74710" y="4278115"/>
          <a:ext cx="3394183" cy="3206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eaLnBrk="0" hangingPunct="0"/>
          <a:r>
            <a:rPr lang="en-US" sz="1800" dirty="0">
              <a:solidFill>
                <a:srgbClr val="002060"/>
              </a:solidFill>
              <a:latin typeface="Rockwell" panose="02060603020205020403" pitchFamily="18" charset="0"/>
            </a:rPr>
            <a:t>After </a:t>
          </a:r>
          <a:r>
            <a:rPr lang="en-US" sz="1800" dirty="0" err="1">
              <a:solidFill>
                <a:srgbClr val="002060"/>
              </a:solidFill>
              <a:latin typeface="Rockwell" panose="02060603020205020403" pitchFamily="18" charset="0"/>
            </a:rPr>
            <a:t>Delfaut,Saksena</a:t>
          </a:r>
          <a:r>
            <a:rPr lang="en-US" sz="1800" dirty="0">
              <a:solidFill>
                <a:srgbClr val="002060"/>
              </a:solidFill>
              <a:latin typeface="Rockwell" panose="02060603020205020403" pitchFamily="18" charset="0"/>
            </a:rPr>
            <a:t>  JACC 1996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E1810-BAD3-41E1-80E8-85953ABA2E6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61053-F923-4836-BD67-C897C0D33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23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1E4D9E-17A1-DC43-AF92-31052FCB85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94B4ADC-B176-4849-A8CD-E72D8FCCC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E5A1F5-7B00-5342-A1EF-35168EC31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9B3344-9E72-5648-B7CE-9FBDF3541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8D5416-50EF-954E-99C4-326A202D9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370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8FA83-DA58-3743-8D5F-5A3DFB8F6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12FE871-C518-384E-B1CF-3EB712160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06B2F9-0B2F-F542-8CB7-852C7B3F8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4CAF42-6E66-F94A-936F-DB2AF2545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4517FB-5E64-0F40-BDEF-68D1DE6C2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2440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9223F40-CDD8-F64A-9DFF-11246863CC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3317032-87E2-E748-964E-57FE0FCC3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8DB417-5265-A048-BB10-73EE79360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806D68-C421-7D40-8CEB-CBA9B586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606CEC-9F76-4449-925E-8BF22F839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137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729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D19126-1510-7C4D-B188-5BE973335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91E9CB-AD13-9E4D-9514-985AA8674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2D725C-7DDC-F84D-98EE-81614480B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ADEAC5-9CB0-184A-B884-A906074B3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E2B2C6-79EB-0C47-842C-A0F16A0CE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1424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7755F-8549-F345-B30F-CE547CA00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19EA68-CB11-CE41-B064-A94B097E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F6F602-5F56-0D44-9EED-C81EB38DE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A40C1F-FDF5-9147-B1C9-9CEE5C029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3120D4E-ECBB-0144-ABAD-68DE49FA8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782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2EF93C-9950-DF48-8BD4-EB264AC94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7FA50A-A9B2-694A-894C-6666BFBA7A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8A5BAF-C7D7-1E43-B694-F490B9289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3C8C14-1A06-FD4B-A6B9-F2EE6D863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C68419-CAA1-7F41-A122-305146613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FA6AC1D-8302-2241-BB44-22C6F1660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6195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091F01-ADBD-3242-86C0-96DA54306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F24037-5509-BB4B-B5B2-D47119D10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E65566-479E-3B41-A2E0-CA10063190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2F03AF1-874B-E841-BEFE-15FFFB5EBB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6EEE1D3-7A3E-464E-8338-6639C155F6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0F93EE5-1523-9941-A40A-8CD334283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A3E34C1-CFCA-C042-BBF4-FA5E3982D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E8CF263-F27E-934A-B254-42D378300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3292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AF2820-F026-FD48-8DFC-886EF8C7B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D8CE4B2-B3B2-5C44-BBC1-9E3DBBBA7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79757BF-3751-8B41-AA1F-66202FD6A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0A152A-1C15-394C-A45F-0AE62BCC7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0004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06C3DBB-3269-F141-9265-B54B32C2F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1154679-B0EA-BE44-8FB2-A0DCEECB5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ECCE49-B164-4543-BF00-C81214F3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587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2C9DF-D3AF-6E43-8626-FEE8834FE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27D5E4-5405-DA41-BA2B-CC157FD54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3CB9448-81F6-6547-83ED-DEA48E3AD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5D13512-83CE-C447-8577-24A1A947C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C6FE51-C9BE-A346-A0A3-53985F34B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D53D0B7-EC11-2440-B325-6B817BE5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27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F33CFD-4FB9-FE4A-BCF1-0AE7A8338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C7B0E61-50C3-6E4B-884D-BC5D02394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A083952-B377-2946-B779-D17D70D202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E1E5F58-1DBC-7945-9E86-C1A0C0FB5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5969B41-1549-D745-8282-1598A43CD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DD4D54-B950-934D-8A29-9A03CBFA5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7230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829AA78-68FD-E748-8B40-4BE02C88D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CF3EB0-5E30-AB4B-B48B-4F37A776E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AD6B78-987E-6640-9BE0-9D9BFA1530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63FD-FA05-504B-BA17-FC80938F2F4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C253EC-5728-8F4A-911C-A7B456468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C0EC5F-0616-3E4F-9498-BDDA4D32B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9B59D-E564-8C48-BCCC-6273610F1E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187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2.jp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jp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68AA9-CC91-5693-8628-36485A1A2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658BA996-22BB-E176-6161-50AFF20F46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57400" y="235790"/>
            <a:ext cx="9953245" cy="1034129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191895" marR="5080" indent="-1179830">
              <a:lnSpc>
                <a:spcPts val="3890"/>
              </a:lnSpc>
              <a:spcBef>
                <a:spcPts val="585"/>
              </a:spcBef>
            </a:pPr>
            <a:r>
              <a:rPr lang="en-US" spc="-10" dirty="0">
                <a:latin typeface="Rockwell" panose="02060603020205020403" pitchFamily="18" charset="0"/>
              </a:rPr>
              <a:t>        </a:t>
            </a:r>
            <a:r>
              <a:rPr spc="-10" dirty="0">
                <a:latin typeface="Rockwell" panose="02060603020205020403" pitchFamily="18" charset="0"/>
              </a:rPr>
              <a:t>AF-</a:t>
            </a:r>
            <a:r>
              <a:rPr dirty="0">
                <a:latin typeface="Rockwell" panose="02060603020205020403" pitchFamily="18" charset="0"/>
              </a:rPr>
              <a:t>HFpEF:</a:t>
            </a:r>
            <a:r>
              <a:rPr spc="-50" dirty="0">
                <a:latin typeface="Rockwell" panose="02060603020205020403" pitchFamily="18" charset="0"/>
              </a:rPr>
              <a:t> </a:t>
            </a:r>
            <a:r>
              <a:rPr dirty="0">
                <a:latin typeface="Rockwell" panose="02060603020205020403" pitchFamily="18" charset="0"/>
              </a:rPr>
              <a:t>FUTURE</a:t>
            </a:r>
            <a:r>
              <a:rPr lang="en-US" dirty="0">
                <a:latin typeface="Rockwell" panose="02060603020205020403" pitchFamily="18" charset="0"/>
              </a:rPr>
              <a:t> </a:t>
            </a:r>
            <a:r>
              <a:rPr spc="-10" dirty="0">
                <a:latin typeface="Rockwell" panose="02060603020205020403" pitchFamily="18" charset="0"/>
              </a:rPr>
              <a:t>CHALLENGES </a:t>
            </a:r>
            <a:r>
              <a:rPr lang="en-US" spc="-10" dirty="0">
                <a:latin typeface="Rockwell" panose="02060603020205020403" pitchFamily="18" charset="0"/>
              </a:rPr>
              <a:t>       </a:t>
            </a:r>
            <a:r>
              <a:rPr lang="en-US" sz="2800" i="1" dirty="0">
                <a:solidFill>
                  <a:schemeClr val="accent1"/>
                </a:solidFill>
                <a:latin typeface="Rockwell" panose="02060603020205020403" pitchFamily="18" charset="0"/>
              </a:rPr>
              <a:t>They</a:t>
            </a:r>
            <a:r>
              <a:rPr lang="en-US" sz="2800" i="1" spc="-30" dirty="0">
                <a:solidFill>
                  <a:schemeClr val="accent1"/>
                </a:solidFill>
                <a:latin typeface="Rockwell" panose="02060603020205020403" pitchFamily="18" charset="0"/>
              </a:rPr>
              <a:t> </a:t>
            </a:r>
            <a:r>
              <a:rPr lang="en-US" sz="2800" i="1" dirty="0">
                <a:solidFill>
                  <a:schemeClr val="accent1"/>
                </a:solidFill>
                <a:latin typeface="Rockwell" panose="02060603020205020403" pitchFamily="18" charset="0"/>
              </a:rPr>
              <a:t>are</a:t>
            </a:r>
            <a:r>
              <a:rPr lang="en-US" sz="2800" i="1" spc="-25" dirty="0">
                <a:solidFill>
                  <a:schemeClr val="accent1"/>
                </a:solidFill>
                <a:latin typeface="Rockwell" panose="02060603020205020403" pitchFamily="18" charset="0"/>
              </a:rPr>
              <a:t> </a:t>
            </a:r>
            <a:r>
              <a:rPr lang="en-US" sz="2800" i="1" spc="-10" dirty="0">
                <a:solidFill>
                  <a:schemeClr val="accent1"/>
                </a:solidFill>
                <a:latin typeface="Rockwell" panose="02060603020205020403" pitchFamily="18" charset="0"/>
              </a:rPr>
              <a:t>numerous!!</a:t>
            </a:r>
            <a:r>
              <a:rPr lang="en-US" sz="2800" spc="-10" dirty="0">
                <a:solidFill>
                  <a:schemeClr val="accent1"/>
                </a:solidFill>
                <a:latin typeface="Rockwell" panose="02060603020205020403" pitchFamily="18" charset="0"/>
              </a:rPr>
              <a:t> </a:t>
            </a:r>
            <a:r>
              <a:rPr lang="en-US" sz="2800" i="1" spc="-10" dirty="0">
                <a:solidFill>
                  <a:schemeClr val="accent1"/>
                </a:solidFill>
                <a:latin typeface="Rockwell" panose="02060603020205020403" pitchFamily="18" charset="0"/>
              </a:rPr>
              <a:t>Bi-atrial Drivers and Substrate</a:t>
            </a:r>
            <a:endParaRPr i="1" spc="-10" dirty="0">
              <a:solidFill>
                <a:schemeClr val="accent1"/>
              </a:solidFill>
              <a:latin typeface="Rockwell" panose="02060603020205020403" pitchFamily="18" charset="0"/>
            </a:endParaRPr>
          </a:p>
        </p:txBody>
      </p:sp>
      <p:pic>
        <p:nvPicPr>
          <p:cNvPr id="4" name="AF2">
            <a:hlinkClick r:id="" action="ppaction://media"/>
            <a:extLst>
              <a:ext uri="{FF2B5EF4-FFF2-40B4-BE49-F238E27FC236}">
                <a16:creationId xmlns:a16="http://schemas.microsoft.com/office/drawing/2014/main" id="{F9D4A310-F4DF-E76C-0EF3-CF50D67E58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653589" y="1371074"/>
            <a:ext cx="5682916" cy="4647677"/>
          </a:xfrm>
          <a:prstGeom prst="rect">
            <a:avLst/>
          </a:prstGeom>
        </p:spPr>
      </p:pic>
      <p:pic>
        <p:nvPicPr>
          <p:cNvPr id="5" name="object 15">
            <a:extLst>
              <a:ext uri="{FF2B5EF4-FFF2-40B4-BE49-F238E27FC236}">
                <a16:creationId xmlns:a16="http://schemas.microsoft.com/office/drawing/2014/main" id="{196F874B-85D6-5E72-17A7-8BC6F7E8E51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1355" y="235790"/>
            <a:ext cx="1519427" cy="682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DB9087-51A4-9544-43D2-ECEAB165044A}"/>
              </a:ext>
            </a:extLst>
          </p:cNvPr>
          <p:cNvSpPr txBox="1"/>
          <p:nvPr/>
        </p:nvSpPr>
        <p:spPr>
          <a:xfrm>
            <a:off x="276727" y="6121321"/>
            <a:ext cx="119152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Saksena S, </a:t>
            </a:r>
            <a:r>
              <a:rPr lang="en-US" dirty="0" err="1">
                <a:solidFill>
                  <a:schemeClr val="accent1"/>
                </a:solidFill>
                <a:latin typeface="Rockwell" panose="02060603020205020403" pitchFamily="18" charset="0"/>
              </a:rPr>
              <a:t>Skadsberg</a:t>
            </a:r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 N et al: </a:t>
            </a:r>
            <a:r>
              <a:rPr lang="en-US" dirty="0" err="1">
                <a:solidFill>
                  <a:schemeClr val="accent1"/>
                </a:solidFill>
                <a:latin typeface="Rockwell" panose="02060603020205020403" pitchFamily="18" charset="0"/>
              </a:rPr>
              <a:t>Biatrial</a:t>
            </a:r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 and 3-Dimensional Mapping of spontaneous atrial arrhythmias in patients with refractory atrial fibrillation. Journal of Cardiovasc. </a:t>
            </a:r>
            <a:r>
              <a:rPr lang="en-US" dirty="0" err="1">
                <a:solidFill>
                  <a:schemeClr val="accent1"/>
                </a:solidFill>
                <a:latin typeface="Rockwell" panose="02060603020205020403" pitchFamily="18" charset="0"/>
              </a:rPr>
              <a:t>Electrophysiol</a:t>
            </a:r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. May 2005; 16(5):494-504</a:t>
            </a:r>
          </a:p>
        </p:txBody>
      </p:sp>
    </p:spTree>
    <p:extLst>
      <p:ext uri="{BB962C8B-B14F-4D97-AF65-F5344CB8AC3E}">
        <p14:creationId xmlns:p14="http://schemas.microsoft.com/office/powerpoint/2010/main" val="240470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C598D-EFCA-EFDF-EBE4-4CA7EA982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ject 15">
            <a:extLst>
              <a:ext uri="{FF2B5EF4-FFF2-40B4-BE49-F238E27FC236}">
                <a16:creationId xmlns:a16="http://schemas.microsoft.com/office/drawing/2014/main" id="{32B48D95-DB40-B19F-F161-F39D950DDB9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064" y="200894"/>
            <a:ext cx="1519427" cy="6827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CDDF67-AE4F-886F-E58E-30EEE072255F}"/>
              </a:ext>
            </a:extLst>
          </p:cNvPr>
          <p:cNvSpPr txBox="1"/>
          <p:nvPr/>
        </p:nvSpPr>
        <p:spPr>
          <a:xfrm>
            <a:off x="2261937" y="81115"/>
            <a:ext cx="88781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kern="0" dirty="0">
                <a:effectLst/>
                <a:latin typeface="Rockwell" panose="02060603020205020403" pitchFamily="18" charset="0"/>
              </a:rPr>
              <a:t>ATRIAL ANATOMY AND PHYSIOLOGY IMPACT </a:t>
            </a:r>
          </a:p>
          <a:p>
            <a:pPr algn="ctr">
              <a:defRPr/>
            </a:pPr>
            <a:r>
              <a:rPr lang="en-US" sz="2400" kern="0" dirty="0">
                <a:solidFill>
                  <a:schemeClr val="accent1"/>
                </a:solidFill>
                <a:effectLst/>
                <a:latin typeface="Rockwell" panose="02060603020205020403" pitchFamily="18" charset="0"/>
              </a:rPr>
              <a:t>Alternative Site Atrial Pacing: EP Effects on RA &amp; LA</a:t>
            </a:r>
            <a:endParaRPr lang="en-US" sz="2400" dirty="0">
              <a:solidFill>
                <a:schemeClr val="accent1"/>
              </a:solidFill>
              <a:latin typeface="Rockwell" panose="02060603020205020403" pitchFamily="18" charset="0"/>
            </a:endParaRPr>
          </a:p>
        </p:txBody>
      </p:sp>
      <p:pic>
        <p:nvPicPr>
          <p:cNvPr id="3" name="Picture 2" descr="Scan_Pic0011.jpg">
            <a:extLst>
              <a:ext uri="{FF2B5EF4-FFF2-40B4-BE49-F238E27FC236}">
                <a16:creationId xmlns:a16="http://schemas.microsoft.com/office/drawing/2014/main" id="{78BE2B1D-2E46-2A8F-1E30-7E432E2729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848" t="2222" r="431" b="3333"/>
          <a:stretch>
            <a:fillRect/>
          </a:stretch>
        </p:blipFill>
        <p:spPr>
          <a:xfrm>
            <a:off x="546279" y="1228031"/>
            <a:ext cx="3910768" cy="481761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Scan_Pic0011.jpg">
            <a:extLst>
              <a:ext uri="{FF2B5EF4-FFF2-40B4-BE49-F238E27FC236}">
                <a16:creationId xmlns:a16="http://schemas.microsoft.com/office/drawing/2014/main" id="{5C932A55-1D4F-3601-437A-EB17A5AFB35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848" t="2222" r="431" b="65118"/>
          <a:stretch/>
        </p:blipFill>
        <p:spPr>
          <a:xfrm>
            <a:off x="4825066" y="1228031"/>
            <a:ext cx="7366934" cy="3780501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7164E1-0BF7-D27B-7C14-9A175F4061F6}"/>
              </a:ext>
            </a:extLst>
          </p:cNvPr>
          <p:cNvSpPr txBox="1"/>
          <p:nvPr/>
        </p:nvSpPr>
        <p:spPr>
          <a:xfrm>
            <a:off x="6589593" y="5204811"/>
            <a:ext cx="3469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Rockwell" panose="02060603020205020403" pitchFamily="18" charset="0"/>
              </a:rPr>
              <a:t>Rossi and </a:t>
            </a:r>
            <a:r>
              <a:rPr lang="en-US" sz="2400" dirty="0" err="1">
                <a:solidFill>
                  <a:srgbClr val="002060"/>
                </a:solidFill>
                <a:latin typeface="Rockwell" panose="02060603020205020403" pitchFamily="18" charset="0"/>
              </a:rPr>
              <a:t>Maturri</a:t>
            </a:r>
            <a:r>
              <a:rPr lang="en-US" sz="2400" dirty="0">
                <a:solidFill>
                  <a:srgbClr val="002060"/>
                </a:solidFill>
                <a:latin typeface="Rockwell" panose="02060603020205020403" pitchFamily="18" charset="0"/>
              </a:rPr>
              <a:t>, 1990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4408EE9E-D10F-9DA0-133C-614A5B0477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2544592"/>
              </p:ext>
            </p:extLst>
          </p:nvPr>
        </p:nvGraphicFramePr>
        <p:xfrm>
          <a:off x="2132546" y="1191524"/>
          <a:ext cx="8241909" cy="4817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723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66593-1DA5-1101-28AA-EEA48AF17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ject 15">
            <a:extLst>
              <a:ext uri="{FF2B5EF4-FFF2-40B4-BE49-F238E27FC236}">
                <a16:creationId xmlns:a16="http://schemas.microsoft.com/office/drawing/2014/main" id="{542CE427-E6DF-EE88-AA69-1A13301758F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6726" y="69400"/>
            <a:ext cx="1519427" cy="682750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ED5EAF8-3144-0086-F9F1-D006D864F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5700" y="1974057"/>
            <a:ext cx="6858000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1D32E8-C4AD-862F-44CB-1BAF3AD2B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4369" y="2488407"/>
            <a:ext cx="6858000" cy="30008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6482E261-8207-C565-6CAF-E996FD45E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4562" y="3256360"/>
            <a:ext cx="491729" cy="2047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750">
                <a:solidFill>
                  <a:prstClr val="white"/>
                </a:solidFill>
              </a:rPr>
              <a:t>N=52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A4B72F41-E985-1827-6D9F-1E8D1C2F7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4562" y="3427810"/>
            <a:ext cx="491729" cy="2047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750">
                <a:solidFill>
                  <a:prstClr val="white"/>
                </a:solidFill>
              </a:rPr>
              <a:t>N=51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C49C2B1E-B9F4-AC16-9274-6547F4162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1712" y="3713560"/>
            <a:ext cx="491729" cy="2047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750">
                <a:solidFill>
                  <a:prstClr val="white"/>
                </a:solidFill>
              </a:rPr>
              <a:t>N=52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DE7AE97A-3EB1-DD91-0D24-C3936C3E4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462" y="2913460"/>
            <a:ext cx="490538" cy="2047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750">
                <a:solidFill>
                  <a:prstClr val="white"/>
                </a:solidFill>
              </a:rPr>
              <a:t>N=40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1860B316-35E2-9D28-1079-AF5E0542C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462" y="3142060"/>
            <a:ext cx="491729" cy="2047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750">
                <a:solidFill>
                  <a:prstClr val="white"/>
                </a:solidFill>
              </a:rPr>
              <a:t>N=41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CE4589CB-C546-A5AA-D6B0-F7C2E8AA3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9012" y="3370660"/>
            <a:ext cx="491729" cy="2047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750">
                <a:solidFill>
                  <a:prstClr val="white"/>
                </a:solidFill>
              </a:rPr>
              <a:t>N=37</a:t>
            </a:r>
          </a:p>
        </p:txBody>
      </p:sp>
      <p:graphicFrame>
        <p:nvGraphicFramePr>
          <p:cNvPr id="12" name="Group 12">
            <a:extLst>
              <a:ext uri="{FF2B5EF4-FFF2-40B4-BE49-F238E27FC236}">
                <a16:creationId xmlns:a16="http://schemas.microsoft.com/office/drawing/2014/main" id="{86B7C24B-1308-7ADC-C163-F2039F9C2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865297"/>
              </p:ext>
            </p:extLst>
          </p:nvPr>
        </p:nvGraphicFramePr>
        <p:xfrm>
          <a:off x="7669978" y="1062001"/>
          <a:ext cx="2452391" cy="1447800"/>
        </p:xfrm>
        <a:graphic>
          <a:graphicData uri="http://schemas.openxmlformats.org/drawingml/2006/table">
            <a:tbl>
              <a:tblPr/>
              <a:tblGrid>
                <a:gridCol w="1765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7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64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Rounded MT Bold" pitchFamily="34" charset="0"/>
                      </a:endParaRPr>
                    </a:p>
                  </a:txBody>
                  <a:tcPr marL="68580" marR="6858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  <a:cs typeface="Arial" charset="0"/>
                        </a:rPr>
                        <a:t>Paired Wilcoxon sign test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1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Dual vs Single, n=16</a:t>
                      </a:r>
                    </a:p>
                  </a:txBody>
                  <a:tcPr marL="68580" marR="6858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p=1.0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1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Dual vs Support, n=15</a:t>
                      </a:r>
                    </a:p>
                  </a:txBody>
                  <a:tcPr marL="68580" marR="6858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p=1.0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1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Single vs Support, n=12</a:t>
                      </a:r>
                    </a:p>
                  </a:txBody>
                  <a:tcPr marL="68580" marR="6858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p=1.0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Group 29">
            <a:extLst>
              <a:ext uri="{FF2B5EF4-FFF2-40B4-BE49-F238E27FC236}">
                <a16:creationId xmlns:a16="http://schemas.microsoft.com/office/drawing/2014/main" id="{39E1B568-DEB8-AFDC-C13B-189483D6C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272835"/>
              </p:ext>
            </p:extLst>
          </p:nvPr>
        </p:nvGraphicFramePr>
        <p:xfrm>
          <a:off x="3506617" y="1187910"/>
          <a:ext cx="3061932" cy="1280160"/>
        </p:xfrm>
        <a:graphic>
          <a:graphicData uri="http://schemas.openxmlformats.org/drawingml/2006/table">
            <a:tbl>
              <a:tblPr/>
              <a:tblGrid>
                <a:gridCol w="2058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329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Rounded MT Bold" pitchFamily="34" charset="0"/>
                      </a:endParaRPr>
                    </a:p>
                  </a:txBody>
                  <a:tcPr marL="68580" marR="6858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  <a:cs typeface="Arial" charset="0"/>
                        </a:rPr>
                        <a:t>Paired Wilcoxon sign test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3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Dual vs Single, n=19</a:t>
                      </a:r>
                    </a:p>
                  </a:txBody>
                  <a:tcPr marL="68580" marR="6858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p=0.064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83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Dual vs Support, n=23</a:t>
                      </a:r>
                    </a:p>
                  </a:txBody>
                  <a:tcPr marL="68580" marR="6858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p=0.011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83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Single vs Support, n=25</a:t>
                      </a:r>
                    </a:p>
                  </a:txBody>
                  <a:tcPr marL="68580" marR="6858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FF"/>
                        </a:buClr>
                        <a:buSzPct val="150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Rounded MT Bold" pitchFamily="34" charset="0"/>
                        </a:rPr>
                        <a:t>p=0.108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Text Box 46">
            <a:extLst>
              <a:ext uri="{FF2B5EF4-FFF2-40B4-BE49-F238E27FC236}">
                <a16:creationId xmlns:a16="http://schemas.microsoft.com/office/drawing/2014/main" id="{A8268774-7DB8-4774-342F-162DEF46A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903" y="1631891"/>
            <a:ext cx="1018714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Rockwell" panose="02060603020205020403" pitchFamily="18" charset="0"/>
              </a:rPr>
              <a:t>RR = 0.669</a:t>
            </a:r>
          </a:p>
          <a:p>
            <a:r>
              <a:rPr lang="en-US" sz="1200" b="1" dirty="0">
                <a:solidFill>
                  <a:prstClr val="white"/>
                </a:solidFill>
                <a:latin typeface="Rockwell" panose="02060603020205020403" pitchFamily="18" charset="0"/>
              </a:rPr>
              <a:t>RR = 0.638</a:t>
            </a:r>
          </a:p>
        </p:txBody>
      </p:sp>
      <p:graphicFrame>
        <p:nvGraphicFramePr>
          <p:cNvPr id="15" name="Object 47">
            <a:extLst>
              <a:ext uri="{FF2B5EF4-FFF2-40B4-BE49-F238E27FC236}">
                <a16:creationId xmlns:a16="http://schemas.microsoft.com/office/drawing/2014/main" id="{D7DC81ED-D77B-FB31-5B02-015830C318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5161278"/>
              </p:ext>
            </p:extLst>
          </p:nvPr>
        </p:nvGraphicFramePr>
        <p:xfrm>
          <a:off x="983772" y="1631890"/>
          <a:ext cx="1500827" cy="461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6.0 Graph" r:id="rId3" imgW="6440119" imgH="6571793" progId="">
                  <p:embed/>
                </p:oleObj>
              </mc:Choice>
              <mc:Fallback>
                <p:oleObj name="SPW 6.0 Graph" r:id="rId3" imgW="6440119" imgH="6571793" progId="">
                  <p:embed/>
                  <p:pic>
                    <p:nvPicPr>
                      <p:cNvPr id="373807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0000" t="13022" r="45795" b="79138"/>
                      <a:stretch>
                        <a:fillRect/>
                      </a:stretch>
                    </p:blipFill>
                    <p:spPr bwMode="auto">
                      <a:xfrm>
                        <a:off x="983772" y="1631890"/>
                        <a:ext cx="1500827" cy="46166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625EA6E6-AF9D-BF39-C187-F806747F2049}"/>
              </a:ext>
            </a:extLst>
          </p:cNvPr>
          <p:cNvSpPr txBox="1"/>
          <p:nvPr/>
        </p:nvSpPr>
        <p:spPr>
          <a:xfrm>
            <a:off x="2157512" y="4157"/>
            <a:ext cx="93920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Rockwell" panose="02060603020205020403" pitchFamily="18" charset="0"/>
              </a:rPr>
              <a:t>DAPPAF Trial : The Need for “Hybrid” Therapy</a:t>
            </a:r>
            <a:br>
              <a:rPr lang="en-US" sz="3200" dirty="0">
                <a:latin typeface="Rockwell" panose="02060603020205020403" pitchFamily="18" charset="0"/>
              </a:rPr>
            </a:br>
            <a:r>
              <a:rPr lang="en-US" sz="3200" dirty="0">
                <a:solidFill>
                  <a:schemeClr val="accent1"/>
                </a:solidFill>
                <a:latin typeface="Rockwell" panose="02060603020205020403" pitchFamily="18" charset="0"/>
              </a:rPr>
              <a:t>Clinical Needs versus Available Technology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D488A3D-AEEC-C636-13C3-024380A89E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533"/>
          <a:stretch/>
        </p:blipFill>
        <p:spPr>
          <a:xfrm>
            <a:off x="2132737" y="2566201"/>
            <a:ext cx="3795386" cy="33773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D744128-4302-A6F7-EB3C-5E1BE44608A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137" r="4907"/>
          <a:stretch/>
        </p:blipFill>
        <p:spPr>
          <a:xfrm>
            <a:off x="6587310" y="2572850"/>
            <a:ext cx="4017500" cy="34607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F3A27DD-E97C-6A96-0FBC-81B17816072B}"/>
              </a:ext>
            </a:extLst>
          </p:cNvPr>
          <p:cNvSpPr txBox="1"/>
          <p:nvPr/>
        </p:nvSpPr>
        <p:spPr>
          <a:xfrm>
            <a:off x="1660506" y="2616305"/>
            <a:ext cx="879635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Rockwell" panose="02060603020205020403" pitchFamily="18" charset="0"/>
              </a:rPr>
              <a:t>Dual-site RA pacing showed incremental benefits with respect to AF prevention derived </a:t>
            </a:r>
            <a:r>
              <a:rPr lang="en-US" sz="2400" i="1" u="sng" dirty="0">
                <a:solidFill>
                  <a:srgbClr val="C00000"/>
                </a:solidFill>
                <a:latin typeface="Rockwell" panose="02060603020205020403" pitchFamily="18" charset="0"/>
              </a:rPr>
              <a:t>almost exclusively </a:t>
            </a:r>
            <a:r>
              <a:rPr lang="en-US" sz="2400" dirty="0">
                <a:solidFill>
                  <a:srgbClr val="002060"/>
                </a:solidFill>
                <a:latin typeface="Rockwell" panose="02060603020205020403" pitchFamily="18" charset="0"/>
              </a:rPr>
              <a:t>in the large (82%) subgroup receiving antiarrhythmic drug therapy.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C1FB7D-B99B-C8D5-CE7A-CFAFEC88D184}"/>
              </a:ext>
            </a:extLst>
          </p:cNvPr>
          <p:cNvSpPr txBox="1"/>
          <p:nvPr/>
        </p:nvSpPr>
        <p:spPr>
          <a:xfrm>
            <a:off x="1587190" y="3830802"/>
            <a:ext cx="8942990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Rockwell" panose="02060603020205020403" pitchFamily="18" charset="0"/>
              </a:rPr>
              <a:t>In patients on class 1 or 3 antiarrhythmic drugs with a baseline symptomatic AF event rate </a:t>
            </a:r>
            <a:r>
              <a:rPr lang="en-US" sz="2400" u="sng" dirty="0">
                <a:solidFill>
                  <a:srgbClr val="C00000"/>
                </a:solidFill>
                <a:latin typeface="Rockwell" panose="02060603020205020403" pitchFamily="18" charset="0"/>
              </a:rPr>
              <a:t>&lt;</a:t>
            </a:r>
            <a:r>
              <a:rPr lang="en-US" sz="2400" dirty="0">
                <a:solidFill>
                  <a:srgbClr val="C00000"/>
                </a:solidFill>
                <a:latin typeface="Rockwell" panose="02060603020205020403" pitchFamily="18" charset="0"/>
              </a:rPr>
              <a:t>1 per week (78 patients, 66% of the study population), </a:t>
            </a:r>
            <a:r>
              <a:rPr lang="en-US" sz="2400" dirty="0">
                <a:solidFill>
                  <a:srgbClr val="002060"/>
                </a:solidFill>
                <a:latin typeface="Rockwell" panose="02060603020205020403" pitchFamily="18" charset="0"/>
              </a:rPr>
              <a:t>there was a significantly longer AF-free survival with dual-site RA pacing as compared with high RA pacing (</a:t>
            </a:r>
            <a:r>
              <a:rPr lang="en-US" sz="2400" dirty="0">
                <a:solidFill>
                  <a:srgbClr val="C00000"/>
                </a:solidFill>
                <a:latin typeface="Rockwell" panose="02060603020205020403" pitchFamily="18" charset="0"/>
              </a:rPr>
              <a:t>Cox proportional hazards survival ratio 0.46, paired Wilcoxon p=0.006</a:t>
            </a:r>
            <a:r>
              <a:rPr lang="en-US" sz="2400" dirty="0">
                <a:solidFill>
                  <a:srgbClr val="002060"/>
                </a:solidFill>
                <a:latin typeface="Rockwell" panose="020606030202050204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2486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CF0D2-8675-9D1A-40EE-E63B8E6EE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9">
            <a:extLst>
              <a:ext uri="{FF2B5EF4-FFF2-40B4-BE49-F238E27FC236}">
                <a16:creationId xmlns:a16="http://schemas.microsoft.com/office/drawing/2014/main" id="{5ECD2211-B9D0-4CD0-8144-E62A25163A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62884" y="214263"/>
            <a:ext cx="7817360" cy="72135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53975" rIns="0" bIns="0" rtlCol="0">
            <a:spAutoFit/>
          </a:bodyPr>
          <a:lstStyle/>
          <a:p>
            <a:pPr marL="12700" marR="5080" indent="20955" algn="ctr">
              <a:lnSpc>
                <a:spcPts val="2590"/>
              </a:lnSpc>
              <a:spcBef>
                <a:spcPts val="425"/>
              </a:spcBef>
            </a:pPr>
            <a:r>
              <a:rPr lang="en-US" sz="2800" dirty="0" err="1">
                <a:latin typeface="Rockwell" panose="02060603020205020403" pitchFamily="18" charset="0"/>
              </a:rPr>
              <a:t>AF-HFpEF:</a:t>
            </a:r>
            <a:r>
              <a:rPr sz="2800" dirty="0" err="1">
                <a:latin typeface="Rockwell" panose="02060603020205020403" pitchFamily="18" charset="0"/>
              </a:rPr>
              <a:t>IMPROVE</a:t>
            </a:r>
            <a:r>
              <a:rPr sz="2800" spc="-40" dirty="0">
                <a:latin typeface="Rockwell" panose="02060603020205020403" pitchFamily="18" charset="0"/>
              </a:rPr>
              <a:t> </a:t>
            </a:r>
            <a:r>
              <a:rPr sz="2800" dirty="0">
                <a:latin typeface="Rockwell" panose="02060603020205020403" pitchFamily="18" charset="0"/>
              </a:rPr>
              <a:t>LA</a:t>
            </a:r>
            <a:r>
              <a:rPr sz="2800" spc="-35" dirty="0">
                <a:latin typeface="Rockwell" panose="02060603020205020403" pitchFamily="18" charset="0"/>
              </a:rPr>
              <a:t> </a:t>
            </a:r>
            <a:r>
              <a:rPr sz="2800" dirty="0">
                <a:latin typeface="Rockwell" panose="02060603020205020403" pitchFamily="18" charset="0"/>
              </a:rPr>
              <a:t>HEMODYNAMICS</a:t>
            </a:r>
            <a:r>
              <a:rPr sz="2800" spc="-50" dirty="0">
                <a:latin typeface="Rockwell" panose="02060603020205020403" pitchFamily="18" charset="0"/>
              </a:rPr>
              <a:t> </a:t>
            </a:r>
            <a:r>
              <a:rPr lang="en-US" sz="2800" spc="-50" dirty="0">
                <a:latin typeface="Rockwell" panose="02060603020205020403" pitchFamily="18" charset="0"/>
              </a:rPr>
              <a:t>    </a:t>
            </a:r>
            <a:r>
              <a:rPr lang="en-US" sz="2400" spc="-50" dirty="0">
                <a:solidFill>
                  <a:srgbClr val="002060"/>
                </a:solidFill>
                <a:latin typeface="Rockwell" panose="02060603020205020403" pitchFamily="18" charset="0"/>
              </a:rPr>
              <a:t>AIM: TO </a:t>
            </a:r>
            <a:r>
              <a:rPr sz="2400" spc="-10" dirty="0">
                <a:solidFill>
                  <a:srgbClr val="002060"/>
                </a:solidFill>
                <a:latin typeface="Rockwell" panose="02060603020205020403" pitchFamily="18" charset="0"/>
                <a:cs typeface="Bookman Old Style"/>
              </a:rPr>
              <a:t>ACHIEVE</a:t>
            </a:r>
            <a:r>
              <a:rPr lang="en-US" sz="2400" spc="-10" dirty="0">
                <a:solidFill>
                  <a:srgbClr val="002060"/>
                </a:solidFill>
                <a:latin typeface="Rockwell" panose="02060603020205020403" pitchFamily="18" charset="0"/>
                <a:cs typeface="Bookman Old Style"/>
              </a:rPr>
              <a:t> </a:t>
            </a:r>
            <a:r>
              <a:rPr sz="2400" dirty="0">
                <a:solidFill>
                  <a:srgbClr val="002060"/>
                </a:solidFill>
                <a:latin typeface="Rockwell" panose="02060603020205020403" pitchFamily="18" charset="0"/>
                <a:cs typeface="Bookman Old Style"/>
              </a:rPr>
              <a:t>REVERSE</a:t>
            </a:r>
            <a:r>
              <a:rPr sz="2400" spc="-45" dirty="0">
                <a:solidFill>
                  <a:srgbClr val="002060"/>
                </a:solidFill>
                <a:latin typeface="Rockwell" panose="02060603020205020403" pitchFamily="18" charset="0"/>
                <a:cs typeface="Bookman Old Style"/>
              </a:rPr>
              <a:t> </a:t>
            </a:r>
            <a:r>
              <a:rPr sz="2400" dirty="0">
                <a:solidFill>
                  <a:srgbClr val="002060"/>
                </a:solidFill>
                <a:latin typeface="Rockwell" panose="02060603020205020403" pitchFamily="18" charset="0"/>
                <a:cs typeface="Bookman Old Style"/>
              </a:rPr>
              <a:t>LA/LV</a:t>
            </a:r>
            <a:r>
              <a:rPr sz="2400" spc="-35" dirty="0">
                <a:solidFill>
                  <a:srgbClr val="002060"/>
                </a:solidFill>
                <a:latin typeface="Rockwell" panose="02060603020205020403" pitchFamily="18" charset="0"/>
                <a:cs typeface="Bookman Old Style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Rockwell" panose="02060603020205020403" pitchFamily="18" charset="0"/>
                <a:cs typeface="Bookman Old Style"/>
              </a:rPr>
              <a:t>REMODELING</a:t>
            </a:r>
            <a:endParaRPr sz="2400" dirty="0">
              <a:solidFill>
                <a:srgbClr val="002060"/>
              </a:solidFill>
              <a:latin typeface="Rockwell" panose="02060603020205020403" pitchFamily="18" charset="0"/>
              <a:cs typeface="Bookman Old Style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BFBC6AF2-68AF-EC39-8143-1FAFAAF98E3C}"/>
              </a:ext>
            </a:extLst>
          </p:cNvPr>
          <p:cNvSpPr txBox="1"/>
          <p:nvPr/>
        </p:nvSpPr>
        <p:spPr>
          <a:xfrm>
            <a:off x="11513184" y="6445453"/>
            <a:ext cx="2317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0"/>
              </a:lnSpc>
            </a:pPr>
            <a:r>
              <a:rPr sz="1800" spc="-25" dirty="0">
                <a:latin typeface="Calibri"/>
                <a:cs typeface="Calibri"/>
              </a:rPr>
              <a:t>46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12">
            <a:extLst>
              <a:ext uri="{FF2B5EF4-FFF2-40B4-BE49-F238E27FC236}">
                <a16:creationId xmlns:a16="http://schemas.microsoft.com/office/drawing/2014/main" id="{4B805538-38E3-6048-E9BF-9230DDAF1333}"/>
              </a:ext>
            </a:extLst>
          </p:cNvPr>
          <p:cNvGrpSpPr/>
          <p:nvPr/>
        </p:nvGrpSpPr>
        <p:grpSpPr>
          <a:xfrm>
            <a:off x="3262884" y="1402080"/>
            <a:ext cx="8526780" cy="3129280"/>
            <a:chOff x="3262884" y="1402080"/>
            <a:chExt cx="8526780" cy="3129280"/>
          </a:xfrm>
        </p:grpSpPr>
        <p:pic>
          <p:nvPicPr>
            <p:cNvPr id="7" name="object 13">
              <a:extLst>
                <a:ext uri="{FF2B5EF4-FFF2-40B4-BE49-F238E27FC236}">
                  <a16:creationId xmlns:a16="http://schemas.microsoft.com/office/drawing/2014/main" id="{CF7F6F0C-BA81-5493-8967-0FE6FCF6781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62884" y="1402080"/>
              <a:ext cx="2880221" cy="2820924"/>
            </a:xfrm>
            <a:prstGeom prst="rect">
              <a:avLst/>
            </a:prstGeom>
          </p:spPr>
        </p:pic>
        <p:pic>
          <p:nvPicPr>
            <p:cNvPr id="8" name="object 14">
              <a:extLst>
                <a:ext uri="{FF2B5EF4-FFF2-40B4-BE49-F238E27FC236}">
                  <a16:creationId xmlns:a16="http://schemas.microsoft.com/office/drawing/2014/main" id="{A1335B38-9D99-523F-FB92-2BA772C36BE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77584" y="1754124"/>
              <a:ext cx="2456687" cy="2776728"/>
            </a:xfrm>
            <a:prstGeom prst="rect">
              <a:avLst/>
            </a:prstGeom>
          </p:spPr>
        </p:pic>
        <p:pic>
          <p:nvPicPr>
            <p:cNvPr id="9" name="object 15">
              <a:extLst>
                <a:ext uri="{FF2B5EF4-FFF2-40B4-BE49-F238E27FC236}">
                  <a16:creationId xmlns:a16="http://schemas.microsoft.com/office/drawing/2014/main" id="{DC0D6A3B-0003-D310-4083-0C3A4155F6C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03080" y="1775460"/>
              <a:ext cx="2386583" cy="2734056"/>
            </a:xfrm>
            <a:prstGeom prst="rect">
              <a:avLst/>
            </a:prstGeom>
          </p:spPr>
        </p:pic>
      </p:grpSp>
      <p:sp>
        <p:nvSpPr>
          <p:cNvPr id="10" name="object 17">
            <a:extLst>
              <a:ext uri="{FF2B5EF4-FFF2-40B4-BE49-F238E27FC236}">
                <a16:creationId xmlns:a16="http://schemas.microsoft.com/office/drawing/2014/main" id="{93FA97C1-616F-A511-2539-D5CE6776E7C8}"/>
              </a:ext>
            </a:extLst>
          </p:cNvPr>
          <p:cNvSpPr txBox="1"/>
          <p:nvPr/>
        </p:nvSpPr>
        <p:spPr>
          <a:xfrm>
            <a:off x="209194" y="1440941"/>
            <a:ext cx="2804795" cy="2041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5" algn="ctr">
              <a:lnSpc>
                <a:spcPct val="100200"/>
              </a:lnSpc>
              <a:spcBef>
                <a:spcPts val="95"/>
              </a:spcBef>
            </a:pPr>
            <a:r>
              <a:rPr sz="2400" b="1" spc="-10" dirty="0">
                <a:latin typeface="Calibri"/>
                <a:cs typeface="Calibri"/>
              </a:rPr>
              <a:t>Atrial Resynchronization</a:t>
            </a:r>
            <a:r>
              <a:rPr sz="2400" b="1" spc="-11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for </a:t>
            </a:r>
            <a:r>
              <a:rPr sz="2400" b="1" dirty="0">
                <a:latin typeface="Calibri"/>
                <a:cs typeface="Calibri"/>
              </a:rPr>
              <a:t>Rhythm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Control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AF: </a:t>
            </a:r>
            <a:r>
              <a:rPr sz="2000" b="1" dirty="0">
                <a:latin typeface="Calibri"/>
                <a:cs typeface="Calibri"/>
              </a:rPr>
              <a:t>Dual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Atrial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Pacing(DAP)</a:t>
            </a:r>
            <a:r>
              <a:rPr sz="2000" b="1" spc="-50" dirty="0">
                <a:latin typeface="Calibri"/>
                <a:cs typeface="Calibri"/>
              </a:rPr>
              <a:t> : </a:t>
            </a:r>
            <a:r>
              <a:rPr sz="2000" b="1" spc="-20" dirty="0">
                <a:latin typeface="Calibri"/>
                <a:cs typeface="Calibri"/>
              </a:rPr>
              <a:t>Technique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and </a:t>
            </a:r>
            <a:r>
              <a:rPr sz="2000" b="1" dirty="0">
                <a:latin typeface="Calibri"/>
                <a:cs typeface="Calibri"/>
              </a:rPr>
              <a:t>Hemodynamic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Impact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7D60A2CF-0A6E-4E2E-2D5D-1030258382F0}"/>
              </a:ext>
            </a:extLst>
          </p:cNvPr>
          <p:cNvSpPr txBox="1"/>
          <p:nvPr/>
        </p:nvSpPr>
        <p:spPr>
          <a:xfrm>
            <a:off x="8210804" y="1183640"/>
            <a:ext cx="1633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Calibri"/>
                <a:cs typeface="Calibri"/>
              </a:rPr>
              <a:t>DAPPAF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Trial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9">
            <a:extLst>
              <a:ext uri="{FF2B5EF4-FFF2-40B4-BE49-F238E27FC236}">
                <a16:creationId xmlns:a16="http://schemas.microsoft.com/office/drawing/2014/main" id="{4AD2CED6-BB24-2110-6642-0658C5911397}"/>
              </a:ext>
            </a:extLst>
          </p:cNvPr>
          <p:cNvSpPr txBox="1"/>
          <p:nvPr/>
        </p:nvSpPr>
        <p:spPr>
          <a:xfrm>
            <a:off x="7354951" y="4721098"/>
            <a:ext cx="1473835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dirty="0">
                <a:latin typeface="Calibri"/>
                <a:cs typeface="Calibri"/>
              </a:rPr>
              <a:t>Sinus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rhythm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341A952C-A0D1-FB45-CB76-7829D6D07946}"/>
              </a:ext>
            </a:extLst>
          </p:cNvPr>
          <p:cNvSpPr txBox="1"/>
          <p:nvPr/>
        </p:nvSpPr>
        <p:spPr>
          <a:xfrm>
            <a:off x="9353139" y="4721098"/>
            <a:ext cx="2403475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dirty="0">
                <a:latin typeface="Calibri"/>
                <a:cs typeface="Calibri"/>
              </a:rPr>
              <a:t>Dual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site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Atrial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Pacing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14" name="object 21">
            <a:extLst>
              <a:ext uri="{FF2B5EF4-FFF2-40B4-BE49-F238E27FC236}">
                <a16:creationId xmlns:a16="http://schemas.microsoft.com/office/drawing/2014/main" id="{85489E6C-03A8-6B6F-D9E8-6868421F7C41}"/>
              </a:ext>
            </a:extLst>
          </p:cNvPr>
          <p:cNvSpPr txBox="1"/>
          <p:nvPr/>
        </p:nvSpPr>
        <p:spPr>
          <a:xfrm>
            <a:off x="653592" y="4414265"/>
            <a:ext cx="6383655" cy="1073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50770">
              <a:lnSpc>
                <a:spcPts val="905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Saksena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et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al: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J.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Am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Coll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Cardiol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1996;28:687-</a:t>
            </a:r>
            <a:r>
              <a:rPr sz="1000" spc="-25" dirty="0">
                <a:latin typeface="Calibri"/>
                <a:cs typeface="Calibri"/>
              </a:rPr>
              <a:t>694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ts val="2225"/>
              </a:lnSpc>
            </a:pPr>
            <a:r>
              <a:rPr sz="2100" dirty="0">
                <a:latin typeface="Calibri"/>
                <a:cs typeface="Calibri"/>
              </a:rPr>
              <a:t>DAP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+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AAD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establishes:</a:t>
            </a:r>
            <a:endParaRPr sz="2100">
              <a:latin typeface="Calibri"/>
              <a:cs typeface="Calibri"/>
            </a:endParaRPr>
          </a:p>
          <a:p>
            <a:pPr marL="156845" indent="-144145">
              <a:lnSpc>
                <a:spcPct val="100000"/>
              </a:lnSpc>
              <a:spcBef>
                <a:spcPts val="45"/>
              </a:spcBef>
              <a:buChar char="-"/>
              <a:tabLst>
                <a:tab pos="156845" algn="l"/>
              </a:tabLst>
            </a:pPr>
            <a:r>
              <a:rPr sz="2100" dirty="0">
                <a:latin typeface="Calibri"/>
                <a:cs typeface="Calibri"/>
              </a:rPr>
              <a:t>Rhythm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control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&gt;80%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subjects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long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term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(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&gt;3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years)</a:t>
            </a:r>
            <a:endParaRPr sz="2100">
              <a:latin typeface="Calibri"/>
              <a:cs typeface="Calibri"/>
            </a:endParaRPr>
          </a:p>
          <a:p>
            <a:pPr marL="156845" indent="-144145">
              <a:lnSpc>
                <a:spcPct val="100000"/>
              </a:lnSpc>
              <a:spcBef>
                <a:spcPts val="40"/>
              </a:spcBef>
              <a:buChar char="-"/>
              <a:tabLst>
                <a:tab pos="156845" algn="l"/>
              </a:tabLst>
            </a:pPr>
            <a:r>
              <a:rPr sz="2100" dirty="0">
                <a:latin typeface="Calibri"/>
                <a:cs typeface="Calibri"/>
              </a:rPr>
              <a:t>AV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synchrony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15" name="object 22">
            <a:extLst>
              <a:ext uri="{FF2B5EF4-FFF2-40B4-BE49-F238E27FC236}">
                <a16:creationId xmlns:a16="http://schemas.microsoft.com/office/drawing/2014/main" id="{01BDDE8D-7735-F3D7-8562-38E8525567DC}"/>
              </a:ext>
            </a:extLst>
          </p:cNvPr>
          <p:cNvSpPr txBox="1"/>
          <p:nvPr/>
        </p:nvSpPr>
        <p:spPr>
          <a:xfrm>
            <a:off x="653592" y="5461812"/>
            <a:ext cx="7892415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dirty="0">
                <a:latin typeface="Calibri"/>
                <a:cs typeface="Calibri"/>
              </a:rPr>
              <a:t>-</a:t>
            </a:r>
            <a:r>
              <a:rPr sz="2100" b="1" dirty="0">
                <a:latin typeface="Calibri"/>
                <a:cs typeface="Calibri"/>
              </a:rPr>
              <a:t>Enhanced MV</a:t>
            </a:r>
            <a:r>
              <a:rPr sz="2100" b="1" spc="3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flow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improves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LV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filling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beyond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restoring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AV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synchrony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16" name="object 23">
            <a:extLst>
              <a:ext uri="{FF2B5EF4-FFF2-40B4-BE49-F238E27FC236}">
                <a16:creationId xmlns:a16="http://schemas.microsoft.com/office/drawing/2014/main" id="{A9CFFEA0-86BD-8087-1CEB-8A91D750065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406" y="84935"/>
            <a:ext cx="1341120" cy="592836"/>
          </a:xfrm>
          <a:prstGeom prst="rect">
            <a:avLst/>
          </a:prstGeom>
        </p:spPr>
      </p:pic>
      <p:sp>
        <p:nvSpPr>
          <p:cNvPr id="17" name="object 24">
            <a:extLst>
              <a:ext uri="{FF2B5EF4-FFF2-40B4-BE49-F238E27FC236}">
                <a16:creationId xmlns:a16="http://schemas.microsoft.com/office/drawing/2014/main" id="{C330F3B7-BFC3-3E87-1849-8BB55698D9DB}"/>
              </a:ext>
            </a:extLst>
          </p:cNvPr>
          <p:cNvSpPr txBox="1"/>
          <p:nvPr/>
        </p:nvSpPr>
        <p:spPr>
          <a:xfrm>
            <a:off x="2011807" y="6222117"/>
            <a:ext cx="8936279" cy="521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7000"/>
              </a:lnSpc>
              <a:spcBef>
                <a:spcPts val="100"/>
              </a:spcBef>
            </a:pPr>
            <a:r>
              <a:rPr lang="en-US" sz="1600" dirty="0">
                <a:uFill>
                  <a:solidFill>
                    <a:srgbClr val="000000"/>
                  </a:solidFill>
                </a:uFill>
                <a:latin typeface="Rockwell" panose="02060603020205020403" pitchFamily="18" charset="0"/>
                <a:cs typeface="Arial"/>
              </a:rPr>
              <a:t>        </a:t>
            </a:r>
            <a:r>
              <a:rPr sz="1600" dirty="0">
                <a:uFill>
                  <a:solidFill>
                    <a:srgbClr val="000000"/>
                  </a:solidFill>
                </a:uFill>
                <a:latin typeface="Rockwell" panose="02060603020205020403" pitchFamily="18" charset="0"/>
                <a:cs typeface="Arial"/>
              </a:rPr>
              <a:t>Madan</a:t>
            </a:r>
            <a:r>
              <a:rPr sz="1600" spc="-15" dirty="0">
                <a:uFill>
                  <a:solidFill>
                    <a:srgbClr val="000000"/>
                  </a:solidFill>
                </a:uFill>
                <a:latin typeface="Rockwell" panose="02060603020205020403" pitchFamily="18" charset="0"/>
                <a:cs typeface="Arial"/>
              </a:rPr>
              <a:t> </a:t>
            </a:r>
            <a:r>
              <a:rPr sz="1600" dirty="0">
                <a:uFill>
                  <a:solidFill>
                    <a:srgbClr val="000000"/>
                  </a:solidFill>
                </a:uFill>
                <a:latin typeface="Rockwell" panose="02060603020205020403" pitchFamily="18" charset="0"/>
                <a:cs typeface="Arial"/>
              </a:rPr>
              <a:t>N,</a:t>
            </a:r>
            <a:r>
              <a:rPr sz="1600" spc="-20" dirty="0">
                <a:uFill>
                  <a:solidFill>
                    <a:srgbClr val="000000"/>
                  </a:solidFill>
                </a:uFill>
                <a:latin typeface="Rockwell" panose="02060603020205020403" pitchFamily="18" charset="0"/>
                <a:cs typeface="Arial"/>
              </a:rPr>
              <a:t> </a:t>
            </a:r>
            <a:r>
              <a:rPr sz="1600" dirty="0">
                <a:uFill>
                  <a:solidFill>
                    <a:srgbClr val="000000"/>
                  </a:solidFill>
                </a:uFill>
                <a:latin typeface="Rockwell" panose="02060603020205020403" pitchFamily="18" charset="0"/>
                <a:cs typeface="Arial"/>
              </a:rPr>
              <a:t>Saksena</a:t>
            </a:r>
            <a:r>
              <a:rPr sz="1600" spc="-40" dirty="0">
                <a:uFill>
                  <a:solidFill>
                    <a:srgbClr val="000000"/>
                  </a:solidFill>
                </a:uFill>
                <a:latin typeface="Rockwell" panose="02060603020205020403" pitchFamily="18" charset="0"/>
                <a:cs typeface="Arial"/>
              </a:rPr>
              <a:t> </a:t>
            </a:r>
            <a:r>
              <a:rPr sz="1600" spc="-10" dirty="0">
                <a:uFill>
                  <a:solidFill>
                    <a:srgbClr val="000000"/>
                  </a:solidFill>
                </a:uFill>
                <a:latin typeface="Rockwell" panose="02060603020205020403" pitchFamily="18" charset="0"/>
                <a:cs typeface="Arial"/>
              </a:rPr>
              <a:t>S:</a:t>
            </a:r>
            <a:r>
              <a:rPr sz="1600" spc="-10" dirty="0">
                <a:latin typeface="Rockwell" panose="02060603020205020403" pitchFamily="18" charset="0"/>
                <a:cs typeface="Arial"/>
              </a:rPr>
              <a:t>Long-</a:t>
            </a:r>
            <a:r>
              <a:rPr sz="1600" dirty="0">
                <a:latin typeface="Rockwell" panose="02060603020205020403" pitchFamily="18" charset="0"/>
                <a:cs typeface="Arial"/>
              </a:rPr>
              <a:t>term</a:t>
            </a:r>
            <a:r>
              <a:rPr sz="1600" spc="-15" dirty="0">
                <a:latin typeface="Rockwell" panose="02060603020205020403" pitchFamily="18" charset="0"/>
                <a:cs typeface="Arial"/>
              </a:rPr>
              <a:t> </a:t>
            </a:r>
            <a:r>
              <a:rPr sz="1600" dirty="0">
                <a:latin typeface="Rockwell" panose="02060603020205020403" pitchFamily="18" charset="0"/>
                <a:cs typeface="Arial"/>
              </a:rPr>
              <a:t>rhythm</a:t>
            </a:r>
            <a:r>
              <a:rPr sz="1600" spc="10" dirty="0">
                <a:latin typeface="Rockwell" panose="02060603020205020403" pitchFamily="18" charset="0"/>
                <a:cs typeface="Arial"/>
              </a:rPr>
              <a:t> </a:t>
            </a:r>
            <a:r>
              <a:rPr sz="1600" dirty="0">
                <a:latin typeface="Rockwell" panose="02060603020205020403" pitchFamily="18" charset="0"/>
                <a:cs typeface="Arial"/>
              </a:rPr>
              <a:t>control</a:t>
            </a:r>
            <a:r>
              <a:rPr sz="1600" spc="-25" dirty="0">
                <a:latin typeface="Rockwell" panose="02060603020205020403" pitchFamily="18" charset="0"/>
                <a:cs typeface="Arial"/>
              </a:rPr>
              <a:t> </a:t>
            </a:r>
            <a:r>
              <a:rPr sz="1600" dirty="0">
                <a:latin typeface="Rockwell" panose="02060603020205020403" pitchFamily="18" charset="0"/>
                <a:cs typeface="Arial"/>
              </a:rPr>
              <a:t>of</a:t>
            </a:r>
            <a:r>
              <a:rPr sz="1600" spc="-20" dirty="0">
                <a:latin typeface="Rockwell" panose="02060603020205020403" pitchFamily="18" charset="0"/>
                <a:cs typeface="Arial"/>
              </a:rPr>
              <a:t> </a:t>
            </a:r>
            <a:r>
              <a:rPr sz="1600" spc="-10" dirty="0">
                <a:latin typeface="Rockwell" panose="02060603020205020403" pitchFamily="18" charset="0"/>
                <a:cs typeface="Arial"/>
              </a:rPr>
              <a:t>drug- </a:t>
            </a:r>
            <a:r>
              <a:rPr sz="1600" dirty="0">
                <a:latin typeface="Rockwell" panose="02060603020205020403" pitchFamily="18" charset="0"/>
                <a:cs typeface="Arial"/>
              </a:rPr>
              <a:t>refractory</a:t>
            </a:r>
            <a:r>
              <a:rPr sz="1600" spc="-50" dirty="0">
                <a:latin typeface="Rockwell" panose="02060603020205020403" pitchFamily="18" charset="0"/>
                <a:cs typeface="Arial"/>
              </a:rPr>
              <a:t> </a:t>
            </a:r>
            <a:r>
              <a:rPr sz="1600" dirty="0">
                <a:latin typeface="Rockwell" panose="02060603020205020403" pitchFamily="18" charset="0"/>
                <a:cs typeface="Arial"/>
              </a:rPr>
              <a:t>atrial</a:t>
            </a:r>
            <a:r>
              <a:rPr sz="1600" spc="-35" dirty="0">
                <a:latin typeface="Rockwell" panose="02060603020205020403" pitchFamily="18" charset="0"/>
                <a:cs typeface="Arial"/>
              </a:rPr>
              <a:t> </a:t>
            </a:r>
            <a:r>
              <a:rPr sz="1600" dirty="0">
                <a:latin typeface="Rockwell" panose="02060603020205020403" pitchFamily="18" charset="0"/>
                <a:cs typeface="Arial"/>
              </a:rPr>
              <a:t>fibrillation</a:t>
            </a:r>
            <a:r>
              <a:rPr sz="1600" spc="-15" dirty="0">
                <a:latin typeface="Rockwell" panose="02060603020205020403" pitchFamily="18" charset="0"/>
                <a:cs typeface="Arial"/>
              </a:rPr>
              <a:t> </a:t>
            </a:r>
            <a:r>
              <a:rPr sz="1600" dirty="0">
                <a:latin typeface="Rockwell" panose="02060603020205020403" pitchFamily="18" charset="0"/>
                <a:cs typeface="Arial"/>
              </a:rPr>
              <a:t>with</a:t>
            </a:r>
            <a:r>
              <a:rPr sz="1600" spc="-20" dirty="0">
                <a:latin typeface="Rockwell" panose="02060603020205020403" pitchFamily="18" charset="0"/>
                <a:cs typeface="Arial"/>
              </a:rPr>
              <a:t> </a:t>
            </a:r>
            <a:r>
              <a:rPr lang="en-US" sz="1600" spc="-20" dirty="0">
                <a:latin typeface="Rockwell" panose="02060603020205020403" pitchFamily="18" charset="0"/>
                <a:cs typeface="Arial"/>
              </a:rPr>
              <a:t>     </a:t>
            </a:r>
            <a:r>
              <a:rPr sz="1600" spc="-10" dirty="0">
                <a:latin typeface="Rockwell" panose="02060603020205020403" pitchFamily="18" charset="0"/>
                <a:cs typeface="Arial"/>
              </a:rPr>
              <a:t>"hybrid.</a:t>
            </a:r>
            <a:r>
              <a:rPr sz="1600" spc="-55" dirty="0">
                <a:latin typeface="Rockwell" panose="02060603020205020403" pitchFamily="18" charset="0"/>
                <a:cs typeface="Arial"/>
              </a:rPr>
              <a:t> </a:t>
            </a:r>
            <a:r>
              <a:rPr sz="1600" dirty="0">
                <a:latin typeface="Rockwell" panose="02060603020205020403" pitchFamily="18" charset="0"/>
                <a:cs typeface="Arial"/>
              </a:rPr>
              <a:t>Am</a:t>
            </a:r>
            <a:r>
              <a:rPr sz="1600" spc="-30" dirty="0">
                <a:latin typeface="Rockwell" panose="02060603020205020403" pitchFamily="18" charset="0"/>
                <a:cs typeface="Arial"/>
              </a:rPr>
              <a:t> </a:t>
            </a:r>
            <a:r>
              <a:rPr sz="1600" dirty="0">
                <a:latin typeface="Rockwell" panose="02060603020205020403" pitchFamily="18" charset="0"/>
                <a:cs typeface="Arial"/>
              </a:rPr>
              <a:t>J</a:t>
            </a:r>
            <a:r>
              <a:rPr sz="1600" spc="-15" dirty="0">
                <a:latin typeface="Rockwell" panose="02060603020205020403" pitchFamily="18" charset="0"/>
                <a:cs typeface="Arial"/>
              </a:rPr>
              <a:t> </a:t>
            </a:r>
            <a:r>
              <a:rPr sz="1600" dirty="0">
                <a:latin typeface="Rockwell" panose="02060603020205020403" pitchFamily="18" charset="0"/>
                <a:cs typeface="Arial"/>
              </a:rPr>
              <a:t>Cardiol.</a:t>
            </a:r>
            <a:r>
              <a:rPr sz="1600" spc="-30" dirty="0">
                <a:latin typeface="Rockwell" panose="02060603020205020403" pitchFamily="18" charset="0"/>
                <a:cs typeface="Arial"/>
              </a:rPr>
              <a:t> </a:t>
            </a:r>
            <a:r>
              <a:rPr sz="1600" spc="-20" dirty="0">
                <a:latin typeface="Rockwell" panose="02060603020205020403" pitchFamily="18" charset="0"/>
                <a:cs typeface="Arial"/>
              </a:rPr>
              <a:t>2004 </a:t>
            </a:r>
            <a:r>
              <a:rPr sz="1600" dirty="0">
                <a:latin typeface="Rockwell" panose="02060603020205020403" pitchFamily="18" charset="0"/>
                <a:cs typeface="Arial"/>
              </a:rPr>
              <a:t>Mar</a:t>
            </a:r>
            <a:r>
              <a:rPr sz="1600" spc="60" dirty="0">
                <a:latin typeface="Rockwell" panose="02060603020205020403" pitchFamily="18" charset="0"/>
                <a:cs typeface="Arial"/>
              </a:rPr>
              <a:t> </a:t>
            </a:r>
            <a:r>
              <a:rPr sz="1600" spc="-10" dirty="0">
                <a:latin typeface="Rockwell" panose="02060603020205020403" pitchFamily="18" charset="0"/>
                <a:cs typeface="Arial"/>
              </a:rPr>
              <a:t>1;93(5):569-</a:t>
            </a:r>
            <a:r>
              <a:rPr sz="1600" spc="-25" dirty="0">
                <a:latin typeface="Rockwell" panose="02060603020205020403" pitchFamily="18" charset="0"/>
                <a:cs typeface="Arial"/>
              </a:rPr>
              <a:t>75</a:t>
            </a:r>
            <a:endParaRPr sz="1600" dirty="0">
              <a:latin typeface="Rockwell" panose="02060603020205020403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1551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102DA-ABD6-6264-6A4B-B895E2E16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Screenshot, Logo, Design enthält.&#10;&#10;Automatisch generierte Beschreibung">
            <a:extLst>
              <a:ext uri="{FF2B5EF4-FFF2-40B4-BE49-F238E27FC236}">
                <a16:creationId xmlns:a16="http://schemas.microsoft.com/office/drawing/2014/main" id="{7755CD41-87E2-F3A0-9DE5-C421AC147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9" y="-20543"/>
            <a:ext cx="12192000" cy="6858000"/>
          </a:xfrm>
          <a:prstGeom prst="rect">
            <a:avLst/>
          </a:prstGeom>
        </p:spPr>
      </p:pic>
      <p:sp>
        <p:nvSpPr>
          <p:cNvPr id="33" name="object 3">
            <a:extLst>
              <a:ext uri="{FF2B5EF4-FFF2-40B4-BE49-F238E27FC236}">
                <a16:creationId xmlns:a16="http://schemas.microsoft.com/office/drawing/2014/main" id="{028CB3D0-33F2-D463-BEC3-E311C319BA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6642" y="20543"/>
            <a:ext cx="10960768" cy="92333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2919095" marR="5080" indent="-685800" algn="ctr">
              <a:lnSpc>
                <a:spcPts val="3020"/>
              </a:lnSpc>
              <a:spcBef>
                <a:spcPts val="480"/>
              </a:spcBef>
            </a:pPr>
            <a:r>
              <a:rPr lang="en-US" sz="2800" dirty="0"/>
              <a:t>           </a:t>
            </a:r>
            <a:r>
              <a:rPr lang="en-US" sz="2800" dirty="0">
                <a:latin typeface="Rockwell" panose="02060603020205020403" pitchFamily="18" charset="0"/>
              </a:rPr>
              <a:t>DUAL RA </a:t>
            </a:r>
            <a:r>
              <a:rPr lang="en-US" sz="2800" dirty="0">
                <a:solidFill>
                  <a:srgbClr val="002060"/>
                </a:solidFill>
                <a:latin typeface="Rockwell" panose="02060603020205020403" pitchFamily="18" charset="0"/>
              </a:rPr>
              <a:t>PACING + RHYTHM CONTROL IN AF </a:t>
            </a:r>
            <a:br>
              <a:rPr lang="en-US" sz="2800" dirty="0">
                <a:solidFill>
                  <a:srgbClr val="002060"/>
                </a:solidFill>
                <a:latin typeface="Rockwell" panose="02060603020205020403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Rockwell" panose="02060603020205020403" pitchFamily="18" charset="0"/>
              </a:rPr>
              <a:t>   STAGED REVERSE REMODELING- 6 &amp; 36 MOS</a:t>
            </a:r>
            <a:endParaRPr sz="2800" dirty="0">
              <a:solidFill>
                <a:srgbClr val="002060"/>
              </a:solidFill>
              <a:latin typeface="Rockwell" panose="02060603020205020403" pitchFamily="18" charset="0"/>
            </a:endParaRPr>
          </a:p>
        </p:txBody>
      </p:sp>
      <p:grpSp>
        <p:nvGrpSpPr>
          <p:cNvPr id="34" name="object 4">
            <a:extLst>
              <a:ext uri="{FF2B5EF4-FFF2-40B4-BE49-F238E27FC236}">
                <a16:creationId xmlns:a16="http://schemas.microsoft.com/office/drawing/2014/main" id="{49B7FA6A-CB7A-99E7-5173-64DB64AD7133}"/>
              </a:ext>
            </a:extLst>
          </p:cNvPr>
          <p:cNvGrpSpPr/>
          <p:nvPr/>
        </p:nvGrpSpPr>
        <p:grpSpPr>
          <a:xfrm>
            <a:off x="285531" y="995582"/>
            <a:ext cx="11821667" cy="5785014"/>
            <a:chOff x="370331" y="1505711"/>
            <a:chExt cx="11821667" cy="5785014"/>
          </a:xfrm>
        </p:grpSpPr>
        <p:pic>
          <p:nvPicPr>
            <p:cNvPr id="35" name="object 6">
              <a:extLst>
                <a:ext uri="{FF2B5EF4-FFF2-40B4-BE49-F238E27FC236}">
                  <a16:creationId xmlns:a16="http://schemas.microsoft.com/office/drawing/2014/main" id="{DDBD6557-7243-353C-E305-A835888D0AC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0331" y="1505711"/>
              <a:ext cx="5673509" cy="4558284"/>
            </a:xfrm>
            <a:prstGeom prst="rect">
              <a:avLst/>
            </a:prstGeom>
          </p:spPr>
        </p:pic>
        <p:pic>
          <p:nvPicPr>
            <p:cNvPr id="36" name="object 7">
              <a:extLst>
                <a:ext uri="{FF2B5EF4-FFF2-40B4-BE49-F238E27FC236}">
                  <a16:creationId xmlns:a16="http://schemas.microsoft.com/office/drawing/2014/main" id="{6D359ED6-1721-7CC0-A566-4945090E79C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6000" y="1505711"/>
              <a:ext cx="5990163" cy="4558284"/>
            </a:xfrm>
            <a:prstGeom prst="rect">
              <a:avLst/>
            </a:prstGeom>
          </p:spPr>
        </p:pic>
        <p:pic>
          <p:nvPicPr>
            <p:cNvPr id="37" name="object 15">
              <a:extLst>
                <a:ext uri="{FF2B5EF4-FFF2-40B4-BE49-F238E27FC236}">
                  <a16:creationId xmlns:a16="http://schemas.microsoft.com/office/drawing/2014/main" id="{8CEC1572-0F37-5000-01F8-EB04EFE627A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28531" y="6352032"/>
              <a:ext cx="3363467" cy="505966"/>
            </a:xfrm>
            <a:prstGeom prst="rect">
              <a:avLst/>
            </a:prstGeom>
          </p:spPr>
        </p:pic>
        <p:pic>
          <p:nvPicPr>
            <p:cNvPr id="38" name="object 16">
              <a:extLst>
                <a:ext uri="{FF2B5EF4-FFF2-40B4-BE49-F238E27FC236}">
                  <a16:creationId xmlns:a16="http://schemas.microsoft.com/office/drawing/2014/main" id="{72D508AB-E638-C9DC-33DA-672AFD3B619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26559" y="6906769"/>
              <a:ext cx="3002320" cy="239266"/>
            </a:xfrm>
            <a:prstGeom prst="rect">
              <a:avLst/>
            </a:prstGeom>
          </p:spPr>
        </p:pic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id="{9C74E580-C963-2489-763D-6B7F6E1256A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70676" y="5952744"/>
              <a:ext cx="3124200" cy="905254"/>
            </a:xfrm>
            <a:prstGeom prst="rect">
              <a:avLst/>
            </a:prstGeom>
          </p:spPr>
        </p:pic>
        <p:pic>
          <p:nvPicPr>
            <p:cNvPr id="40" name="object 18">
              <a:extLst>
                <a:ext uri="{FF2B5EF4-FFF2-40B4-BE49-F238E27FC236}">
                  <a16:creationId xmlns:a16="http://schemas.microsoft.com/office/drawing/2014/main" id="{F14E646E-03C6-A2DB-24E5-E1D2EC1D753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86000" y="6580629"/>
              <a:ext cx="2545630" cy="710096"/>
            </a:xfrm>
            <a:prstGeom prst="rect">
              <a:avLst/>
            </a:prstGeom>
          </p:spPr>
        </p:pic>
      </p:grpSp>
      <p:pic>
        <p:nvPicPr>
          <p:cNvPr id="41" name="object 12">
            <a:extLst>
              <a:ext uri="{FF2B5EF4-FFF2-40B4-BE49-F238E27FC236}">
                <a16:creationId xmlns:a16="http://schemas.microsoft.com/office/drawing/2014/main" id="{29F93527-FCBD-9AEF-1EE9-90CFEE288125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3072" y="2124376"/>
            <a:ext cx="5301074" cy="2709552"/>
          </a:xfrm>
          <a:prstGeom prst="rect">
            <a:avLst/>
          </a:prstGeom>
        </p:spPr>
      </p:pic>
      <p:pic>
        <p:nvPicPr>
          <p:cNvPr id="42" name="object 9">
            <a:extLst>
              <a:ext uri="{FF2B5EF4-FFF2-40B4-BE49-F238E27FC236}">
                <a16:creationId xmlns:a16="http://schemas.microsoft.com/office/drawing/2014/main" id="{DACA31F2-6BB9-0841-F4B4-BC967259B319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14146" y="2132628"/>
            <a:ext cx="6181159" cy="2238826"/>
          </a:xfrm>
          <a:prstGeom prst="rect">
            <a:avLst/>
          </a:prstGeom>
        </p:spPr>
      </p:pic>
      <p:sp>
        <p:nvSpPr>
          <p:cNvPr id="43" name="Arrow: Striped Right 42">
            <a:extLst>
              <a:ext uri="{FF2B5EF4-FFF2-40B4-BE49-F238E27FC236}">
                <a16:creationId xmlns:a16="http://schemas.microsoft.com/office/drawing/2014/main" id="{47489129-B46E-DF60-1E13-C7ADE1618DAE}"/>
              </a:ext>
            </a:extLst>
          </p:cNvPr>
          <p:cNvSpPr/>
          <p:nvPr/>
        </p:nvSpPr>
        <p:spPr>
          <a:xfrm>
            <a:off x="4186984" y="3533254"/>
            <a:ext cx="228600" cy="76200"/>
          </a:xfrm>
          <a:prstGeom prst="stripedRightArrow">
            <a:avLst/>
          </a:prstGeom>
          <a:ln>
            <a:solidFill>
              <a:srgbClr val="A500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Striped Right 43">
            <a:extLst>
              <a:ext uri="{FF2B5EF4-FFF2-40B4-BE49-F238E27FC236}">
                <a16:creationId xmlns:a16="http://schemas.microsoft.com/office/drawing/2014/main" id="{D5124C08-F7EE-E984-6CC4-C27413DAADC1}"/>
              </a:ext>
            </a:extLst>
          </p:cNvPr>
          <p:cNvSpPr/>
          <p:nvPr/>
        </p:nvSpPr>
        <p:spPr>
          <a:xfrm>
            <a:off x="9749584" y="3252041"/>
            <a:ext cx="228600" cy="76200"/>
          </a:xfrm>
          <a:prstGeom prst="stripedRightArrow">
            <a:avLst/>
          </a:prstGeom>
          <a:ln>
            <a:solidFill>
              <a:srgbClr val="A500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object 15">
            <a:extLst>
              <a:ext uri="{FF2B5EF4-FFF2-40B4-BE49-F238E27FC236}">
                <a16:creationId xmlns:a16="http://schemas.microsoft.com/office/drawing/2014/main" id="{3CC8F37E-5271-58E1-33B9-832E056C5C99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369" y="50842"/>
            <a:ext cx="1519427" cy="68275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66D106A1-0C35-0383-265C-60A6F984E793}"/>
              </a:ext>
            </a:extLst>
          </p:cNvPr>
          <p:cNvSpPr txBox="1"/>
          <p:nvPr/>
        </p:nvSpPr>
        <p:spPr>
          <a:xfrm>
            <a:off x="1070811" y="2743200"/>
            <a:ext cx="10918117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Rockwell" panose="02060603020205020403" pitchFamily="18" charset="0"/>
              </a:rPr>
              <a:t>NO SUCH REVERSE REMODELING HAS BEEN DEMONSTRATED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  <a:latin typeface="Rockwell" panose="02060603020205020403" pitchFamily="18" charset="0"/>
              </a:rPr>
              <a:t>FOR ANY SINGLE SITE PACING MODE IN AF </a:t>
            </a:r>
          </a:p>
        </p:txBody>
      </p:sp>
    </p:spTree>
    <p:extLst>
      <p:ext uri="{BB962C8B-B14F-4D97-AF65-F5344CB8AC3E}">
        <p14:creationId xmlns:p14="http://schemas.microsoft.com/office/powerpoint/2010/main" val="292604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9C299832-BAB3-C342-A0F7-5E273D352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047" y="109191"/>
            <a:ext cx="6957294" cy="558821"/>
          </a:xfrm>
        </p:spPr>
        <p:txBody>
          <a:bodyPr>
            <a:noAutofit/>
          </a:bodyPr>
          <a:lstStyle/>
          <a:p>
            <a:r>
              <a:rPr lang="it-IT" sz="2400" dirty="0">
                <a:solidFill>
                  <a:srgbClr val="002060"/>
                </a:solidFill>
                <a:latin typeface="Rockwell" panose="02060603020205020403" pitchFamily="18" charset="0"/>
              </a:rPr>
              <a:t>ATRIAL RESYNCHRONIZATION after AF ablation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A574F2E0-7715-CD42-8461-1DDF0C4A5F2A}"/>
              </a:ext>
            </a:extLst>
          </p:cNvPr>
          <p:cNvSpPr txBox="1">
            <a:spLocks/>
          </p:cNvSpPr>
          <p:nvPr/>
        </p:nvSpPr>
        <p:spPr>
          <a:xfrm>
            <a:off x="474036" y="1043405"/>
            <a:ext cx="5372021" cy="51720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1800" dirty="0">
                <a:latin typeface="Rockwell" panose="02060603020205020403" pitchFamily="18" charset="0"/>
              </a:rPr>
              <a:t> </a:t>
            </a:r>
            <a:r>
              <a:rPr lang="it-IT" sz="2000" dirty="0">
                <a:latin typeface="Rockwell" panose="02060603020205020403" pitchFamily="18" charset="0"/>
              </a:rPr>
              <a:t>11/2020 : 61 yr old woman with palpitations and exertional dyspnea on minimal exertion;Adult CHD, corrected coarctation of aorta and ASD at age 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>
                <a:latin typeface="Rockwell" panose="02060603020205020403" pitchFamily="18" charset="0"/>
              </a:rPr>
              <a:t>2016 –PAF started on apixaban and PVI done in Tenneseee; 2018 – AF recurred;started rate control; HFpEF emerged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>
                <a:latin typeface="Rockwell" panose="02060603020205020403" pitchFamily="18" charset="0"/>
              </a:rPr>
              <a:t>5/2020 &amp; 6/2020- Left AT ablation, A Flutter =CTI and empiric IVC-SVC; Simus exit block on amiodarone; NYHA 3 HpEF with AF with pulm. edema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>
                <a:latin typeface="Rockwell" panose="02060603020205020403" pitchFamily="18" charset="0"/>
              </a:rPr>
              <a:t>10/20 – Reablation of Left AT, gap closures in CTI, intercaval line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>
                <a:latin typeface="Rockwell" panose="02060603020205020403" pitchFamily="18" charset="0"/>
              </a:rPr>
              <a:t>11/20 –Atrial flutter and left sided AT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sz="2000" dirty="0">
              <a:latin typeface="Rockwell" panose="020606030202050204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7C3CE8-1EB5-4F6A-609C-87519DD40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28118" r="2195" b="1"/>
          <a:stretch/>
        </p:blipFill>
        <p:spPr>
          <a:xfrm>
            <a:off x="7054119" y="3907859"/>
            <a:ext cx="4759997" cy="2282129"/>
          </a:xfrm>
          <a:prstGeom prst="rect">
            <a:avLst/>
          </a:prstGeom>
          <a:ln w="3810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982B9D-6E0D-DA80-ADA1-A8EB55EE9B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553" t="26475" r="6350" b="8890"/>
          <a:stretch/>
        </p:blipFill>
        <p:spPr>
          <a:xfrm>
            <a:off x="7002209" y="1146871"/>
            <a:ext cx="4863818" cy="2282129"/>
          </a:xfrm>
          <a:prstGeom prst="rect">
            <a:avLst/>
          </a:prstGeom>
          <a:ln w="3810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A88BC1-ECEC-7E65-1BEF-CD5098C4FC27}"/>
              </a:ext>
            </a:extLst>
          </p:cNvPr>
          <p:cNvSpPr txBox="1"/>
          <p:nvPr/>
        </p:nvSpPr>
        <p:spPr>
          <a:xfrm>
            <a:off x="5903297" y="166368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Rockwell" panose="02060603020205020403" pitchFamily="18" charset="0"/>
              </a:rPr>
              <a:t>2019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389AEC-1BB4-4808-211E-F3D09471D39C}"/>
              </a:ext>
            </a:extLst>
          </p:cNvPr>
          <p:cNvSpPr txBox="1"/>
          <p:nvPr/>
        </p:nvSpPr>
        <p:spPr>
          <a:xfrm>
            <a:off x="5903297" y="402435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Rockwell" panose="02060603020205020403" pitchFamily="18" charset="0"/>
              </a:rPr>
              <a:t>2020</a:t>
            </a:r>
          </a:p>
        </p:txBody>
      </p:sp>
      <p:pic>
        <p:nvPicPr>
          <p:cNvPr id="15" name="object 15">
            <a:extLst>
              <a:ext uri="{FF2B5EF4-FFF2-40B4-BE49-F238E27FC236}">
                <a16:creationId xmlns:a16="http://schemas.microsoft.com/office/drawing/2014/main" id="{EF4A797A-7D9B-CE6A-D9B5-23BBF15FD868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5781" y="152859"/>
            <a:ext cx="1519427" cy="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60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37CC6-9EF2-63C2-CF1A-FF1097FE6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AF38A28F-92BB-011F-50E2-A2460FA87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764" y="256540"/>
            <a:ext cx="11160690" cy="558821"/>
          </a:xfrm>
        </p:spPr>
        <p:txBody>
          <a:bodyPr>
            <a:noAutofit/>
          </a:bodyPr>
          <a:lstStyle/>
          <a:p>
            <a:pPr algn="ctr"/>
            <a:r>
              <a:rPr lang="it-IT" sz="3600" dirty="0">
                <a:solidFill>
                  <a:srgbClr val="002060"/>
                </a:solidFill>
                <a:latin typeface="Rockwell" panose="02060603020205020403" pitchFamily="18" charset="0"/>
              </a:rPr>
              <a:t>Hybrid Therapy</a:t>
            </a:r>
            <a:br>
              <a:rPr lang="it-IT" sz="3600" dirty="0">
                <a:solidFill>
                  <a:srgbClr val="002060"/>
                </a:solidFill>
                <a:latin typeface="Rockwell" panose="02060603020205020403" pitchFamily="18" charset="0"/>
              </a:rPr>
            </a:br>
            <a:r>
              <a:rPr lang="it-IT" sz="3600" dirty="0">
                <a:solidFill>
                  <a:srgbClr val="002060"/>
                </a:solidFill>
                <a:latin typeface="Rockwell" panose="02060603020205020403" pitchFamily="18" charset="0"/>
              </a:rPr>
              <a:t>Atrial Resynchronization after AF ablation X4</a:t>
            </a:r>
            <a:endParaRPr lang="it-IT" sz="3600" b="1" dirty="0"/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B18161D8-9CAB-0C39-28C1-16CE65525251}"/>
              </a:ext>
            </a:extLst>
          </p:cNvPr>
          <p:cNvSpPr txBox="1">
            <a:spLocks/>
          </p:cNvSpPr>
          <p:nvPr/>
        </p:nvSpPr>
        <p:spPr>
          <a:xfrm>
            <a:off x="223233" y="1483000"/>
            <a:ext cx="5497135" cy="358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it-IT" sz="2400" dirty="0">
                <a:latin typeface="Rockwell" panose="02060603020205020403" pitchFamily="18" charset="0"/>
              </a:rPr>
              <a:t>11/20: SN exit block with amiodarone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>
                <a:latin typeface="Rockwell" panose="02060603020205020403" pitchFamily="18" charset="0"/>
              </a:rPr>
              <a:t>12/20 -  EPS- Intact AV conduction; Dual site RA pacemaker inserted with two leads ( RA &amp; Csos); amiodarone &amp; warfarin; 1 week f/up – 94% AP, no AF, no HF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>
                <a:latin typeface="Rockwell" panose="02060603020205020403" pitchFamily="18" charset="0"/>
              </a:rPr>
              <a:t>1/21 – Amiodarone stopped; Dronedarone started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91400931-AFE4-1AF0-E43A-F0793D5D20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object 15">
            <a:extLst>
              <a:ext uri="{FF2B5EF4-FFF2-40B4-BE49-F238E27FC236}">
                <a16:creationId xmlns:a16="http://schemas.microsoft.com/office/drawing/2014/main" id="{A372C8F5-B836-D2E1-486B-9E668C8D349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860" y="47129"/>
            <a:ext cx="1519427" cy="682750"/>
          </a:xfrm>
          <a:prstGeom prst="rect">
            <a:avLst/>
          </a:prstGeom>
        </p:spPr>
      </p:pic>
      <p:pic>
        <p:nvPicPr>
          <p:cNvPr id="2" name="Picture 1" descr="Hubsmith0003.jpg">
            <a:extLst>
              <a:ext uri="{FF2B5EF4-FFF2-40B4-BE49-F238E27FC236}">
                <a16:creationId xmlns:a16="http://schemas.microsoft.com/office/drawing/2014/main" id="{3A359AA8-6D94-FCEB-EA2A-F53A7F8609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9637" t="16591" b="18027"/>
          <a:stretch/>
        </p:blipFill>
        <p:spPr>
          <a:xfrm>
            <a:off x="6377367" y="1222660"/>
            <a:ext cx="4369792" cy="38475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E98F9C-81F3-32D0-13B8-1E2D11A834BC}"/>
              </a:ext>
            </a:extLst>
          </p:cNvPr>
          <p:cNvSpPr txBox="1"/>
          <p:nvPr/>
        </p:nvSpPr>
        <p:spPr>
          <a:xfrm>
            <a:off x="8038979" y="5271153"/>
            <a:ext cx="104656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002060"/>
                </a:solidFill>
              </a:rPr>
              <a:t>AAIR system</a:t>
            </a:r>
          </a:p>
        </p:txBody>
      </p:sp>
    </p:spTree>
    <p:extLst>
      <p:ext uri="{BB962C8B-B14F-4D97-AF65-F5344CB8AC3E}">
        <p14:creationId xmlns:p14="http://schemas.microsoft.com/office/powerpoint/2010/main" val="821742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CDCBA-0D2E-F6D3-FB7A-A1BA72ACC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34642627-A4CF-8D2D-27A8-DDEFD4F12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310" y="225388"/>
            <a:ext cx="11160690" cy="558821"/>
          </a:xfrm>
        </p:spPr>
        <p:txBody>
          <a:bodyPr>
            <a:noAutofit/>
          </a:bodyPr>
          <a:lstStyle/>
          <a:p>
            <a:pPr algn="ctr"/>
            <a:r>
              <a:rPr lang="it-IT" sz="3600" dirty="0">
                <a:solidFill>
                  <a:srgbClr val="002060"/>
                </a:solidFill>
                <a:latin typeface="Rockwell" panose="02060603020205020403" pitchFamily="18" charset="0"/>
              </a:rPr>
              <a:t>Hybrid Therapy</a:t>
            </a:r>
            <a:br>
              <a:rPr lang="it-IT" sz="3600" dirty="0">
                <a:solidFill>
                  <a:srgbClr val="002060"/>
                </a:solidFill>
                <a:latin typeface="Rockwell" panose="02060603020205020403" pitchFamily="18" charset="0"/>
              </a:rPr>
            </a:br>
            <a:r>
              <a:rPr lang="it-IT" sz="3600" dirty="0">
                <a:solidFill>
                  <a:srgbClr val="002060"/>
                </a:solidFill>
                <a:latin typeface="Rockwell" panose="02060603020205020403" pitchFamily="18" charset="0"/>
              </a:rPr>
              <a:t>Atrial Resynchronization after AF ablation x4</a:t>
            </a:r>
            <a:endParaRPr lang="it-IT" sz="3600" b="1" dirty="0"/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E2B59C65-5DFB-01D7-4F18-825452CC8CE2}"/>
              </a:ext>
            </a:extLst>
          </p:cNvPr>
          <p:cNvSpPr txBox="1">
            <a:spLocks/>
          </p:cNvSpPr>
          <p:nvPr/>
        </p:nvSpPr>
        <p:spPr>
          <a:xfrm>
            <a:off x="138156" y="1390123"/>
            <a:ext cx="3156189" cy="358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>
                <a:latin typeface="Rockwell" panose="02060603020205020403" pitchFamily="18" charset="0"/>
              </a:rPr>
              <a:t>6/23 – Dronedarone intolerance; on no AADs, no AF or HFpEFrecurrence</a:t>
            </a:r>
          </a:p>
          <a:p>
            <a:pPr marL="0" indent="0">
              <a:buNone/>
            </a:pPr>
            <a:r>
              <a:rPr lang="it-IT" sz="2400" dirty="0">
                <a:latin typeface="Rockwell" panose="02060603020205020403" pitchFamily="18" charset="0"/>
              </a:rPr>
              <a:t>2023-25 – On metoprolol</a:t>
            </a:r>
          </a:p>
          <a:p>
            <a:pPr marL="0" indent="0">
              <a:buNone/>
            </a:pPr>
            <a:r>
              <a:rPr lang="it-IT" sz="2400" dirty="0">
                <a:latin typeface="Rockwell" panose="02060603020205020403" pitchFamily="18" charset="0"/>
              </a:rPr>
              <a:t>4/ 2025- Remains in atrial paced rhythm free of HF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2CA85B-6C41-CE29-2C77-32D8A2C747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394"/>
          <a:stretch/>
        </p:blipFill>
        <p:spPr>
          <a:xfrm>
            <a:off x="8061524" y="938410"/>
            <a:ext cx="4167402" cy="4562948"/>
          </a:xfrm>
          <a:prstGeom prst="rect">
            <a:avLst/>
          </a:prstGeom>
        </p:spPr>
      </p:pic>
      <p:pic>
        <p:nvPicPr>
          <p:cNvPr id="10" name="object 15">
            <a:extLst>
              <a:ext uri="{FF2B5EF4-FFF2-40B4-BE49-F238E27FC236}">
                <a16:creationId xmlns:a16="http://schemas.microsoft.com/office/drawing/2014/main" id="{7F7BE421-ED80-BFB9-7ADF-288683055DE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6823" y="28288"/>
            <a:ext cx="1519427" cy="6827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CC625-2F0D-D181-7959-898A85617C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637" b="5073"/>
          <a:stretch/>
        </p:blipFill>
        <p:spPr>
          <a:xfrm>
            <a:off x="3233225" y="1732692"/>
            <a:ext cx="4828299" cy="324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04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88718" y="158598"/>
            <a:ext cx="9066530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59055" algn="ctr">
              <a:lnSpc>
                <a:spcPts val="3020"/>
              </a:lnSpc>
              <a:spcBef>
                <a:spcPts val="480"/>
              </a:spcBef>
            </a:pPr>
            <a:r>
              <a:rPr sz="2800" spc="-10" dirty="0">
                <a:latin typeface="Arial" panose="020B0604020202020204" pitchFamily="34" charset="0"/>
                <a:cs typeface="Arial" panose="020B0604020202020204" pitchFamily="34" charset="0"/>
              </a:rPr>
              <a:t>EMERGENCE</a:t>
            </a:r>
            <a:r>
              <a:rPr sz="2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8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HF</a:t>
            </a:r>
            <a:r>
              <a:rPr sz="2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8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28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AF</a:t>
            </a:r>
            <a:r>
              <a:rPr sz="2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sz="28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>
                <a:latin typeface="Arial" panose="020B0604020202020204" pitchFamily="34" charset="0"/>
                <a:cs typeface="Arial" panose="020B0604020202020204" pitchFamily="34" charset="0"/>
              </a:rPr>
              <a:t>POPULATION </a:t>
            </a:r>
            <a:r>
              <a:rPr sz="2800" i="1" dirty="0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r>
              <a:rPr sz="2800" i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i="1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800" i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i="1" dirty="0">
                <a:latin typeface="Arial" panose="020B0604020202020204" pitchFamily="34" charset="0"/>
                <a:cs typeface="Arial" panose="020B0604020202020204" pitchFamily="34" charset="0"/>
              </a:rPr>
              <a:t>DEGREE</a:t>
            </a:r>
            <a:r>
              <a:rPr sz="2800" i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i="1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800" i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i="1" dirty="0">
                <a:latin typeface="Arial" panose="020B0604020202020204" pitchFamily="34" charset="0"/>
                <a:cs typeface="Arial" panose="020B0604020202020204" pitchFamily="34" charset="0"/>
              </a:rPr>
              <a:t>RHYTHM</a:t>
            </a:r>
            <a:r>
              <a:rPr sz="2800" i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i="1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sz="2800" i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i="1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800" i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i="1" spc="-25" dirty="0">
                <a:latin typeface="Arial" panose="020B0604020202020204" pitchFamily="34" charset="0"/>
                <a:cs typeface="Arial" panose="020B0604020202020204" pitchFamily="34" charset="0"/>
              </a:rPr>
              <a:t>AF</a:t>
            </a:r>
            <a:endParaRPr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0739" y="1143000"/>
            <a:ext cx="6851904" cy="524560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041638" y="6579514"/>
            <a:ext cx="29508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Slee A,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Saksena</a:t>
            </a:r>
            <a:r>
              <a:rPr sz="1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S: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Am</a:t>
            </a:r>
            <a:r>
              <a:rPr sz="1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Heart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J.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Feb;220:1-</a:t>
            </a: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11.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63278" y="2664078"/>
            <a:ext cx="182245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FFFF00"/>
                </a:solidFill>
                <a:latin typeface="Bookman Old Style"/>
                <a:cs typeface="Bookman Old Style"/>
              </a:rPr>
              <a:t>IS</a:t>
            </a:r>
            <a:r>
              <a:rPr sz="2400" b="0" spc="-30" dirty="0">
                <a:solidFill>
                  <a:srgbClr val="FFFF00"/>
                </a:solidFill>
                <a:latin typeface="Bookman Old Style"/>
                <a:cs typeface="Bookman Old Style"/>
              </a:rPr>
              <a:t> </a:t>
            </a:r>
            <a:r>
              <a:rPr sz="2400" b="0" dirty="0">
                <a:solidFill>
                  <a:srgbClr val="FFFF00"/>
                </a:solidFill>
                <a:latin typeface="Bookman Old Style"/>
                <a:cs typeface="Bookman Old Style"/>
              </a:rPr>
              <a:t>THERE</a:t>
            </a:r>
            <a:r>
              <a:rPr sz="2400" b="0" spc="-20" dirty="0">
                <a:solidFill>
                  <a:srgbClr val="FFFF00"/>
                </a:solidFill>
                <a:latin typeface="Bookman Old Style"/>
                <a:cs typeface="Bookman Old Style"/>
              </a:rPr>
              <a:t> </a:t>
            </a:r>
            <a:r>
              <a:rPr sz="2400" b="0" spc="-50" dirty="0">
                <a:solidFill>
                  <a:srgbClr val="FFFF00"/>
                </a:solidFill>
                <a:latin typeface="Bookman Old Style"/>
                <a:cs typeface="Bookman Old Style"/>
              </a:rPr>
              <a:t>A </a:t>
            </a:r>
            <a:r>
              <a:rPr sz="2400" b="0" dirty="0">
                <a:solidFill>
                  <a:srgbClr val="FFFF00"/>
                </a:solidFill>
                <a:latin typeface="Bookman Old Style"/>
                <a:cs typeface="Bookman Old Style"/>
              </a:rPr>
              <a:t>ROLE</a:t>
            </a:r>
            <a:r>
              <a:rPr sz="2400" b="0" spc="-45" dirty="0">
                <a:solidFill>
                  <a:srgbClr val="FFFF00"/>
                </a:solidFill>
                <a:latin typeface="Bookman Old Style"/>
                <a:cs typeface="Bookman Old Style"/>
              </a:rPr>
              <a:t> </a:t>
            </a:r>
            <a:r>
              <a:rPr sz="2400" b="0" spc="-25" dirty="0">
                <a:solidFill>
                  <a:srgbClr val="FFFF00"/>
                </a:solidFill>
                <a:latin typeface="Bookman Old Style"/>
                <a:cs typeface="Bookman Old Style"/>
              </a:rPr>
              <a:t>FOR AF </a:t>
            </a:r>
            <a:r>
              <a:rPr sz="2400" b="0" spc="-10" dirty="0">
                <a:solidFill>
                  <a:srgbClr val="FFFF00"/>
                </a:solidFill>
                <a:latin typeface="Bookman Old Style"/>
                <a:cs typeface="Bookman Old Style"/>
              </a:rPr>
              <a:t>BURDEN?</a:t>
            </a:r>
            <a:endParaRPr sz="2400">
              <a:latin typeface="Bookman Old Style"/>
              <a:cs typeface="Bookman Old Style"/>
            </a:endParaRPr>
          </a:p>
        </p:txBody>
      </p:sp>
      <p:pic>
        <p:nvPicPr>
          <p:cNvPr id="8" name="object 14">
            <a:extLst>
              <a:ext uri="{FF2B5EF4-FFF2-40B4-BE49-F238E27FC236}">
                <a16:creationId xmlns:a16="http://schemas.microsoft.com/office/drawing/2014/main" id="{1C461F4E-5DE0-7436-685B-4B92695F58E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2778" y="7214"/>
            <a:ext cx="1311402" cy="56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219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50519" y="1331963"/>
            <a:ext cx="3822955" cy="3720859"/>
            <a:chOff x="350519" y="1331963"/>
            <a:chExt cx="3822955" cy="372085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7284" y="1331963"/>
              <a:ext cx="3806190" cy="8039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519" y="2052828"/>
              <a:ext cx="3600450" cy="299999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173474" y="1331963"/>
            <a:ext cx="7918704" cy="5618986"/>
            <a:chOff x="4250435" y="1239011"/>
            <a:chExt cx="7918704" cy="5618986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42247" y="2183891"/>
              <a:ext cx="3326892" cy="20894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50435" y="4853937"/>
              <a:ext cx="4555998" cy="20040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65675" y="2183891"/>
              <a:ext cx="4527804" cy="268071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81143" y="2055875"/>
              <a:ext cx="3699509" cy="85572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96383" y="1239011"/>
              <a:ext cx="3671316" cy="827532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90214" y="149428"/>
            <a:ext cx="7293609" cy="9537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650"/>
              </a:lnSpc>
              <a:spcBef>
                <a:spcPts val="105"/>
              </a:spcBef>
            </a:pPr>
            <a:r>
              <a:rPr sz="3200" b="1" dirty="0">
                <a:latin typeface="Arial" panose="020B0604020202020204" pitchFamily="34" charset="0"/>
                <a:cs typeface="Arial" panose="020B0604020202020204" pitchFamily="34" charset="0"/>
              </a:rPr>
              <a:t>AFFIRM</a:t>
            </a:r>
            <a:r>
              <a:rPr sz="32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b="1" spc="-10" dirty="0">
                <a:latin typeface="Arial" panose="020B0604020202020204" pitchFamily="34" charset="0"/>
                <a:cs typeface="Arial" panose="020B0604020202020204" pitchFamily="34" charset="0"/>
              </a:rPr>
              <a:t>TRIAL</a:t>
            </a:r>
            <a:endParaRPr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3650"/>
              </a:lnSpc>
            </a:pPr>
            <a:r>
              <a:rPr sz="3200" spc="-10" dirty="0">
                <a:latin typeface="Arial" panose="020B0604020202020204" pitchFamily="34" charset="0"/>
                <a:cs typeface="Arial" panose="020B0604020202020204" pitchFamily="34" charset="0"/>
              </a:rPr>
              <a:t>Post-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Hoc</a:t>
            </a:r>
            <a:r>
              <a:rPr sz="32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sz="3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for HF </a:t>
            </a:r>
            <a:r>
              <a:rPr sz="3200" spc="-10" dirty="0">
                <a:latin typeface="Arial" panose="020B0604020202020204" pitchFamily="34" charset="0"/>
                <a:cs typeface="Arial" panose="020B0604020202020204" pitchFamily="34" charset="0"/>
              </a:rPr>
              <a:t>Emergence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74590" y="5344136"/>
            <a:ext cx="4290060" cy="50990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Primary</a:t>
            </a:r>
            <a:r>
              <a:rPr sz="1400" b="0" spc="-5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endpoint</a:t>
            </a:r>
            <a:r>
              <a:rPr sz="1400" b="0" spc="-4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–</a:t>
            </a:r>
            <a:r>
              <a:rPr sz="1400" b="0" spc="-1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HF</a:t>
            </a:r>
            <a:r>
              <a:rPr sz="1400" b="0" spc="-1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Emergence</a:t>
            </a:r>
            <a:r>
              <a:rPr sz="1400" b="0" spc="-1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and</a:t>
            </a:r>
            <a:r>
              <a:rPr sz="1400" b="0" spc="-3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CV</a:t>
            </a:r>
            <a:r>
              <a:rPr sz="1400" b="0" spc="-5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Death</a:t>
            </a:r>
            <a:endParaRPr sz="1400">
              <a:latin typeface="Bookman Old Style"/>
              <a:cs typeface="Bookman Old Style"/>
            </a:endParaRPr>
          </a:p>
          <a:p>
            <a:pPr marL="90170">
              <a:lnSpc>
                <a:spcPct val="100000"/>
              </a:lnSpc>
              <a:spcBef>
                <a:spcPts val="315"/>
              </a:spcBef>
            </a:pPr>
            <a:r>
              <a:rPr sz="1200" b="0" dirty="0">
                <a:solidFill>
                  <a:srgbClr val="FFFFFF"/>
                </a:solidFill>
                <a:latin typeface="Bookman Old Style"/>
                <a:cs typeface="Bookman Old Style"/>
              </a:rPr>
              <a:t>Slee</a:t>
            </a:r>
            <a:r>
              <a:rPr sz="1200" b="0" spc="-2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200" b="0" dirty="0">
                <a:solidFill>
                  <a:srgbClr val="FFFFFF"/>
                </a:solidFill>
                <a:latin typeface="Bookman Old Style"/>
                <a:cs typeface="Bookman Old Style"/>
              </a:rPr>
              <a:t>A,</a:t>
            </a:r>
            <a:r>
              <a:rPr sz="12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200" b="0" dirty="0">
                <a:solidFill>
                  <a:srgbClr val="FFFFFF"/>
                </a:solidFill>
                <a:latin typeface="Bookman Old Style"/>
                <a:cs typeface="Bookman Old Style"/>
              </a:rPr>
              <a:t>Saksena</a:t>
            </a:r>
            <a:r>
              <a:rPr sz="1200" b="0" spc="-1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200" b="0" dirty="0">
                <a:solidFill>
                  <a:srgbClr val="FFFFFF"/>
                </a:solidFill>
                <a:latin typeface="Bookman Old Style"/>
                <a:cs typeface="Bookman Old Style"/>
              </a:rPr>
              <a:t>S:</a:t>
            </a:r>
            <a:r>
              <a:rPr sz="12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200" b="0" dirty="0">
                <a:solidFill>
                  <a:srgbClr val="FFFFFF"/>
                </a:solidFill>
                <a:latin typeface="Bookman Old Style"/>
                <a:cs typeface="Bookman Old Style"/>
              </a:rPr>
              <a:t>Am</a:t>
            </a:r>
            <a:r>
              <a:rPr sz="1200" b="0" spc="-3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200" b="0" dirty="0">
                <a:solidFill>
                  <a:srgbClr val="FFFFFF"/>
                </a:solidFill>
                <a:latin typeface="Bookman Old Style"/>
                <a:cs typeface="Bookman Old Style"/>
              </a:rPr>
              <a:t>Heart</a:t>
            </a:r>
            <a:r>
              <a:rPr sz="12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200" b="0" dirty="0">
                <a:solidFill>
                  <a:srgbClr val="FFFFFF"/>
                </a:solidFill>
                <a:latin typeface="Bookman Old Style"/>
                <a:cs typeface="Bookman Old Style"/>
              </a:rPr>
              <a:t>J.</a:t>
            </a:r>
            <a:r>
              <a:rPr sz="12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200" b="0" dirty="0">
                <a:solidFill>
                  <a:srgbClr val="FFFFFF"/>
                </a:solidFill>
                <a:latin typeface="Bookman Old Style"/>
                <a:cs typeface="Bookman Old Style"/>
              </a:rPr>
              <a:t>2020 </a:t>
            </a:r>
            <a:r>
              <a:rPr sz="12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Feb;220:1-</a:t>
            </a:r>
            <a:r>
              <a:rPr sz="1200" b="0" spc="-25" dirty="0">
                <a:solidFill>
                  <a:srgbClr val="FFFFFF"/>
                </a:solidFill>
                <a:latin typeface="Bookman Old Style"/>
                <a:cs typeface="Bookman Old Style"/>
              </a:rPr>
              <a:t>11.</a:t>
            </a:r>
            <a:endParaRPr sz="1200">
              <a:latin typeface="Bookman Old Style"/>
              <a:cs typeface="Bookman Old Styl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5408" y="5391150"/>
            <a:ext cx="336486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Primary</a:t>
            </a:r>
            <a:r>
              <a:rPr sz="1400" b="0" spc="-4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endpoint</a:t>
            </a:r>
            <a:r>
              <a:rPr sz="1400" b="0" spc="-3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–</a:t>
            </a:r>
            <a:r>
              <a:rPr sz="14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All</a:t>
            </a:r>
            <a:r>
              <a:rPr sz="1400" b="0" spc="-2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cause</a:t>
            </a:r>
            <a:r>
              <a:rPr sz="1400" b="0" spc="-4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Mortality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N</a:t>
            </a:r>
            <a:r>
              <a:rPr sz="1400" b="0" spc="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Engl.</a:t>
            </a:r>
            <a:r>
              <a:rPr sz="1400" b="0" spc="5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J.</a:t>
            </a:r>
            <a:r>
              <a:rPr sz="1400" b="0" spc="1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dirty="0">
                <a:solidFill>
                  <a:srgbClr val="FFFFFF"/>
                </a:solidFill>
                <a:latin typeface="Bookman Old Style"/>
                <a:cs typeface="Bookman Old Style"/>
              </a:rPr>
              <a:t>Med</a:t>
            </a:r>
            <a:r>
              <a:rPr sz="1400" b="0" spc="-3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2002:347:1925-</a:t>
            </a:r>
            <a:r>
              <a:rPr sz="1400" b="0" spc="-25" dirty="0">
                <a:solidFill>
                  <a:srgbClr val="FFFFFF"/>
                </a:solidFill>
                <a:latin typeface="Bookman Old Style"/>
                <a:cs typeface="Bookman Old Style"/>
              </a:rPr>
              <a:t>33</a:t>
            </a:r>
            <a:endParaRPr sz="1400">
              <a:latin typeface="Bookman Old Style"/>
              <a:cs typeface="Bookman Old Style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4141141-22C8-CE1F-1C6F-4D4F3147314C}"/>
              </a:ext>
            </a:extLst>
          </p:cNvPr>
          <p:cNvSpPr/>
          <p:nvPr/>
        </p:nvSpPr>
        <p:spPr>
          <a:xfrm>
            <a:off x="8764650" y="3004553"/>
            <a:ext cx="3309891" cy="348247"/>
          </a:xfrm>
          <a:prstGeom prst="ellipse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ject 14">
            <a:extLst>
              <a:ext uri="{FF2B5EF4-FFF2-40B4-BE49-F238E27FC236}">
                <a16:creationId xmlns:a16="http://schemas.microsoft.com/office/drawing/2014/main" id="{639FB372-6729-7C9D-EEF6-491E2F4BFBE6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2778" y="7214"/>
            <a:ext cx="1311402" cy="56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14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68AA9-CC91-5693-8628-36485A1A2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15">
            <a:extLst>
              <a:ext uri="{FF2B5EF4-FFF2-40B4-BE49-F238E27FC236}">
                <a16:creationId xmlns:a16="http://schemas.microsoft.com/office/drawing/2014/main" id="{196F874B-85D6-5E72-17A7-8BC6F7E8E51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355" y="155918"/>
            <a:ext cx="1519427" cy="682750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172A993F-EC1D-0CAC-5CBE-D46B50A7208B}"/>
              </a:ext>
            </a:extLst>
          </p:cNvPr>
          <p:cNvSpPr txBox="1">
            <a:spLocks/>
          </p:cNvSpPr>
          <p:nvPr/>
        </p:nvSpPr>
        <p:spPr>
          <a:xfrm>
            <a:off x="2077999" y="37658"/>
            <a:ext cx="9556538" cy="1329723"/>
          </a:xfrm>
          <a:prstGeom prst="rect">
            <a:avLst/>
          </a:prstGeom>
        </p:spPr>
        <p:txBody>
          <a:bodyPr vert="horz" wrap="square" lIns="0" tIns="110363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2935" marR="5080" indent="8890" algn="ctr">
              <a:lnSpc>
                <a:spcPts val="3020"/>
              </a:lnSpc>
              <a:spcBef>
                <a:spcPts val="480"/>
              </a:spcBef>
            </a:pPr>
            <a:r>
              <a:rPr lang="en-US" sz="2800" dirty="0">
                <a:latin typeface="Rockwell" panose="02060603020205020403" pitchFamily="18" charset="0"/>
              </a:rPr>
              <a:t>AF</a:t>
            </a:r>
            <a:r>
              <a:rPr lang="en-US" sz="2800" spc="-45" dirty="0">
                <a:latin typeface="Rockwell" panose="02060603020205020403" pitchFamily="18" charset="0"/>
              </a:rPr>
              <a:t> </a:t>
            </a:r>
            <a:r>
              <a:rPr lang="en-US" sz="2800" dirty="0">
                <a:latin typeface="Rockwell" panose="02060603020205020403" pitchFamily="18" charset="0"/>
              </a:rPr>
              <a:t>LEADING</a:t>
            </a:r>
            <a:r>
              <a:rPr lang="en-US" sz="2800" spc="-30" dirty="0">
                <a:latin typeface="Rockwell" panose="02060603020205020403" pitchFamily="18" charset="0"/>
              </a:rPr>
              <a:t> </a:t>
            </a:r>
            <a:r>
              <a:rPr lang="en-US" sz="2800" dirty="0">
                <a:latin typeface="Rockwell" panose="02060603020205020403" pitchFamily="18" charset="0"/>
              </a:rPr>
              <a:t>TO</a:t>
            </a:r>
            <a:r>
              <a:rPr lang="en-US" sz="2800" spc="-30" dirty="0">
                <a:latin typeface="Rockwell" panose="02060603020205020403" pitchFamily="18" charset="0"/>
              </a:rPr>
              <a:t> </a:t>
            </a:r>
            <a:r>
              <a:rPr lang="en-US" sz="2800" dirty="0">
                <a:latin typeface="Rockwell" panose="02060603020205020403" pitchFamily="18" charset="0"/>
              </a:rPr>
              <a:t>HF</a:t>
            </a:r>
            <a:r>
              <a:rPr lang="en-US" sz="2800" spc="-45" dirty="0">
                <a:latin typeface="Rockwell" panose="02060603020205020403" pitchFamily="18" charset="0"/>
              </a:rPr>
              <a:t> </a:t>
            </a:r>
            <a:r>
              <a:rPr lang="en-US" sz="2800" dirty="0">
                <a:latin typeface="Rockwell" panose="02060603020205020403" pitchFamily="18" charset="0"/>
              </a:rPr>
              <a:t>(</a:t>
            </a:r>
            <a:r>
              <a:rPr lang="en-US" sz="2800" dirty="0" err="1">
                <a:latin typeface="Rockwell" panose="02060603020205020403" pitchFamily="18" charset="0"/>
              </a:rPr>
              <a:t>pEF</a:t>
            </a:r>
            <a:r>
              <a:rPr lang="en-US" sz="2800" dirty="0">
                <a:latin typeface="Rockwell" panose="02060603020205020403" pitchFamily="18" charset="0"/>
              </a:rPr>
              <a:t>)</a:t>
            </a:r>
            <a:r>
              <a:rPr lang="en-US" sz="2800" spc="-55" dirty="0">
                <a:latin typeface="Rockwell" panose="02060603020205020403" pitchFamily="18" charset="0"/>
              </a:rPr>
              <a:t> </a:t>
            </a:r>
            <a:r>
              <a:rPr lang="en-US" sz="2800" spc="-10" dirty="0">
                <a:latin typeface="Rockwell" panose="02060603020205020403" pitchFamily="18" charset="0"/>
              </a:rPr>
              <a:t>EMERGENCE IMPACTS </a:t>
            </a:r>
            <a:r>
              <a:rPr lang="en-US" sz="2800" dirty="0">
                <a:latin typeface="Rockwell" panose="02060603020205020403" pitchFamily="18" charset="0"/>
              </a:rPr>
              <a:t>MAJOR</a:t>
            </a:r>
            <a:r>
              <a:rPr lang="en-US" sz="2800" spc="-85" dirty="0">
                <a:latin typeface="Rockwell" panose="02060603020205020403" pitchFamily="18" charset="0"/>
              </a:rPr>
              <a:t> </a:t>
            </a:r>
            <a:r>
              <a:rPr lang="en-US" sz="2800" dirty="0">
                <a:latin typeface="Rockwell" panose="02060603020205020403" pitchFamily="18" charset="0"/>
              </a:rPr>
              <a:t>CV</a:t>
            </a:r>
            <a:r>
              <a:rPr lang="en-US" sz="2800" spc="-90" dirty="0">
                <a:latin typeface="Rockwell" panose="02060603020205020403" pitchFamily="18" charset="0"/>
              </a:rPr>
              <a:t> </a:t>
            </a:r>
            <a:r>
              <a:rPr lang="en-US" sz="2800" dirty="0">
                <a:latin typeface="Rockwell" panose="02060603020205020403" pitchFamily="18" charset="0"/>
              </a:rPr>
              <a:t>OUTCOMES</a:t>
            </a:r>
            <a:r>
              <a:rPr lang="en-US" sz="2800" spc="-50" dirty="0">
                <a:latin typeface="Rockwell" panose="02060603020205020403" pitchFamily="18" charset="0"/>
              </a:rPr>
              <a:t> </a:t>
            </a:r>
            <a:r>
              <a:rPr lang="en-US" sz="2800" dirty="0">
                <a:latin typeface="Rockwell" panose="02060603020205020403" pitchFamily="18" charset="0"/>
              </a:rPr>
              <a:t>AND</a:t>
            </a:r>
            <a:r>
              <a:rPr lang="en-US" sz="2800" spc="-100" dirty="0">
                <a:latin typeface="Rockwell" panose="02060603020205020403" pitchFamily="18" charset="0"/>
              </a:rPr>
              <a:t> </a:t>
            </a:r>
            <a:r>
              <a:rPr lang="en-US" sz="2800" spc="-10" dirty="0">
                <a:latin typeface="Rockwell" panose="02060603020205020403" pitchFamily="18" charset="0"/>
              </a:rPr>
              <a:t>SURVIVAL:</a:t>
            </a:r>
          </a:p>
          <a:p>
            <a:pPr marL="622935" marR="5080" indent="8890" algn="ctr">
              <a:lnSpc>
                <a:spcPts val="3020"/>
              </a:lnSpc>
              <a:spcBef>
                <a:spcPts val="480"/>
              </a:spcBef>
            </a:pPr>
            <a:r>
              <a:rPr lang="en-US" sz="2800" spc="-10" dirty="0">
                <a:solidFill>
                  <a:schemeClr val="accent1"/>
                </a:solidFill>
                <a:latin typeface="Rockwell" panose="02060603020205020403" pitchFamily="18" charset="0"/>
              </a:rPr>
              <a:t>AFFIRM TRIAL</a:t>
            </a:r>
            <a:endParaRPr lang="en-US" sz="2800" dirty="0">
              <a:solidFill>
                <a:schemeClr val="accent1"/>
              </a:solidFill>
              <a:latin typeface="Rockwell" panose="02060603020205020403" pitchFamily="18" charset="0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1D41B067-3179-A71C-40E8-88AEBA1E26EF}"/>
              </a:ext>
            </a:extLst>
          </p:cNvPr>
          <p:cNvSpPr txBox="1"/>
          <p:nvPr/>
        </p:nvSpPr>
        <p:spPr>
          <a:xfrm>
            <a:off x="165859" y="1637099"/>
            <a:ext cx="2759075" cy="4175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113030" indent="-228600">
              <a:lnSpc>
                <a:spcPct val="120000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</a:tabLst>
            </a:pP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New</a:t>
            </a:r>
            <a:r>
              <a:rPr sz="2000" b="0" spc="-25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onset</a:t>
            </a:r>
            <a:r>
              <a:rPr sz="2000" b="0" spc="-25" dirty="0">
                <a:solidFill>
                  <a:schemeClr val="accent1"/>
                </a:solidFill>
                <a:latin typeface="Bookman Old Style"/>
                <a:cs typeface="Bookman Old Style"/>
              </a:rPr>
              <a:t> HF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emergence</a:t>
            </a:r>
            <a:r>
              <a:rPr sz="2000" b="0" spc="-30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spc="-10" dirty="0">
                <a:solidFill>
                  <a:schemeClr val="accent1"/>
                </a:solidFill>
                <a:latin typeface="Bookman Old Style"/>
                <a:cs typeface="Bookman Old Style"/>
              </a:rPr>
              <a:t>predicts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morbidity</a:t>
            </a:r>
            <a:r>
              <a:rPr sz="2000" b="0" spc="-65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spc="-25" dirty="0">
                <a:solidFill>
                  <a:schemeClr val="accent1"/>
                </a:solidFill>
                <a:latin typeface="Bookman Old Style"/>
                <a:cs typeface="Bookman Old Style"/>
              </a:rPr>
              <a:t>and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mortality</a:t>
            </a:r>
            <a:r>
              <a:rPr sz="2000" b="0" spc="-35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in</a:t>
            </a:r>
            <a:r>
              <a:rPr sz="2000" b="0" spc="-30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spc="-25" dirty="0">
                <a:solidFill>
                  <a:schemeClr val="accent1"/>
                </a:solidFill>
                <a:latin typeface="Bookman Old Style"/>
                <a:cs typeface="Bookman Old Style"/>
              </a:rPr>
              <a:t>AF</a:t>
            </a:r>
            <a:endParaRPr sz="2000" dirty="0">
              <a:solidFill>
                <a:schemeClr val="accent1"/>
              </a:solidFill>
              <a:latin typeface="Bookman Old Style"/>
              <a:cs typeface="Bookman Old Style"/>
            </a:endParaRPr>
          </a:p>
          <a:p>
            <a:pPr marL="241300" marR="5080" indent="-228600">
              <a:lnSpc>
                <a:spcPct val="12000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HF</a:t>
            </a:r>
            <a:r>
              <a:rPr sz="2000" b="0" spc="-30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emergence</a:t>
            </a:r>
            <a:r>
              <a:rPr sz="2000" b="0" spc="-50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in</a:t>
            </a:r>
            <a:r>
              <a:rPr sz="2000" b="0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spc="-25" dirty="0">
                <a:solidFill>
                  <a:schemeClr val="accent1"/>
                </a:solidFill>
                <a:latin typeface="Bookman Old Style"/>
                <a:cs typeface="Bookman Old Style"/>
              </a:rPr>
              <a:t>AF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is</a:t>
            </a:r>
            <a:r>
              <a:rPr sz="2000" b="0" spc="-15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promoted</a:t>
            </a:r>
            <a:r>
              <a:rPr sz="2000" b="0" spc="-20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spc="-25" dirty="0">
                <a:solidFill>
                  <a:schemeClr val="accent1"/>
                </a:solidFill>
                <a:latin typeface="Bookman Old Style"/>
                <a:cs typeface="Bookman Old Style"/>
              </a:rPr>
              <a:t>by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uncontrolled</a:t>
            </a:r>
            <a:r>
              <a:rPr sz="2000" b="0" spc="-70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spc="-25" dirty="0">
                <a:solidFill>
                  <a:schemeClr val="accent1"/>
                </a:solidFill>
                <a:latin typeface="Bookman Old Style"/>
                <a:cs typeface="Bookman Old Style"/>
              </a:rPr>
              <a:t>VR,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persistent</a:t>
            </a:r>
            <a:r>
              <a:rPr sz="2000" b="0" spc="-35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AF</a:t>
            </a:r>
            <a:r>
              <a:rPr sz="2000" b="0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spc="-25" dirty="0">
                <a:solidFill>
                  <a:schemeClr val="accent1"/>
                </a:solidFill>
                <a:latin typeface="Bookman Old Style"/>
                <a:cs typeface="Bookman Old Style"/>
              </a:rPr>
              <a:t>and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recurrent</a:t>
            </a:r>
            <a:r>
              <a:rPr sz="2000" b="0" spc="-30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AF</a:t>
            </a:r>
            <a:r>
              <a:rPr sz="2000" b="0" spc="-10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spc="-25" dirty="0">
                <a:solidFill>
                  <a:schemeClr val="accent1"/>
                </a:solidFill>
                <a:latin typeface="Bookman Old Style"/>
                <a:cs typeface="Bookman Old Style"/>
              </a:rPr>
              <a:t>and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delayed</a:t>
            </a:r>
            <a:r>
              <a:rPr sz="2000" b="0" spc="-45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by</a:t>
            </a:r>
            <a:r>
              <a:rPr sz="2000" b="0" spc="-30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000" b="0" spc="-10" dirty="0">
                <a:solidFill>
                  <a:schemeClr val="accent1"/>
                </a:solidFill>
                <a:latin typeface="Bookman Old Style"/>
                <a:cs typeface="Bookman Old Style"/>
              </a:rPr>
              <a:t>effective </a:t>
            </a:r>
            <a:r>
              <a:rPr sz="2000" b="0" dirty="0">
                <a:solidFill>
                  <a:schemeClr val="accent1"/>
                </a:solidFill>
                <a:latin typeface="Bookman Old Style"/>
                <a:cs typeface="Bookman Old Style"/>
              </a:rPr>
              <a:t>rhythm</a:t>
            </a:r>
            <a:r>
              <a:rPr sz="2000" b="0" spc="-10" dirty="0">
                <a:solidFill>
                  <a:schemeClr val="accent1"/>
                </a:solidFill>
                <a:latin typeface="Bookman Old Style"/>
                <a:cs typeface="Bookman Old Style"/>
              </a:rPr>
              <a:t> control</a:t>
            </a:r>
            <a:endParaRPr sz="2000" dirty="0">
              <a:solidFill>
                <a:schemeClr val="accent1"/>
              </a:solidFill>
              <a:latin typeface="Bookman Old Style"/>
              <a:cs typeface="Bookman Old Style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4CDF2564-4E6E-0757-84B8-B0DCD7B399D4}"/>
              </a:ext>
            </a:extLst>
          </p:cNvPr>
          <p:cNvSpPr txBox="1"/>
          <p:nvPr/>
        </p:nvSpPr>
        <p:spPr>
          <a:xfrm>
            <a:off x="740215" y="6376631"/>
            <a:ext cx="1050931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Slee A, Saksena S: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Impact</a:t>
            </a:r>
            <a:r>
              <a:rPr sz="1400" spc="-35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of</a:t>
            </a:r>
            <a:r>
              <a:rPr sz="1400" spc="-1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initial</a:t>
            </a:r>
            <a:r>
              <a:rPr sz="1400" spc="-3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heart</a:t>
            </a:r>
            <a:r>
              <a:rPr sz="1400" spc="-1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failure</a:t>
            </a:r>
            <a:r>
              <a:rPr sz="1400" spc="-15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emergence</a:t>
            </a:r>
            <a:r>
              <a:rPr sz="1400" spc="-2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on</a:t>
            </a:r>
            <a:r>
              <a:rPr sz="1400" spc="-3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clinical</a:t>
            </a:r>
            <a:r>
              <a:rPr sz="1400" spc="-25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spc="-1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outcomes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of atrial</a:t>
            </a:r>
            <a:r>
              <a:rPr sz="1400" spc="-15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spc="-1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fibrillation</a:t>
            </a:r>
            <a:r>
              <a:rPr sz="1400" spc="-25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patients</a:t>
            </a:r>
            <a:r>
              <a:rPr sz="1400" spc="-25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in</a:t>
            </a:r>
            <a:r>
              <a:rPr sz="1400" spc="5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the AFFIRM</a:t>
            </a:r>
            <a:r>
              <a:rPr sz="1400" spc="-5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spc="-1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trial</a:t>
            </a:r>
            <a:r>
              <a:rPr lang="en-US" sz="1400" spc="-1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;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,</a:t>
            </a:r>
            <a:r>
              <a:rPr sz="1400" spc="-25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Arial"/>
              </a:rPr>
              <a:t>Am.</a:t>
            </a:r>
            <a:r>
              <a:rPr sz="1400" spc="-30" dirty="0">
                <a:solidFill>
                  <a:schemeClr val="accent1"/>
                </a:solidFill>
                <a:latin typeface="Rockwell" panose="02060603020205020403" pitchFamily="18" charset="0"/>
                <a:cs typeface="Arial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Arial"/>
              </a:rPr>
              <a:t>Heart</a:t>
            </a:r>
            <a:r>
              <a:rPr sz="1400" spc="-10" dirty="0">
                <a:solidFill>
                  <a:schemeClr val="accent1"/>
                </a:solidFill>
                <a:latin typeface="Rockwell" panose="02060603020205020403" pitchFamily="18" charset="0"/>
                <a:cs typeface="Arial"/>
              </a:rPr>
              <a:t> </a:t>
            </a:r>
            <a:r>
              <a:rPr sz="140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J. </a:t>
            </a:r>
            <a:r>
              <a:rPr sz="1400" spc="-10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2020;220:1-</a:t>
            </a:r>
            <a:r>
              <a:rPr sz="1400" spc="-25" dirty="0">
                <a:solidFill>
                  <a:schemeClr val="accent1"/>
                </a:solidFill>
                <a:latin typeface="Rockwell" panose="02060603020205020403" pitchFamily="18" charset="0"/>
                <a:cs typeface="Calibri"/>
              </a:rPr>
              <a:t>11.</a:t>
            </a:r>
            <a:endParaRPr sz="1400" dirty="0">
              <a:solidFill>
                <a:schemeClr val="accent1"/>
              </a:solidFill>
              <a:latin typeface="Rockwell" panose="02060603020205020403" pitchFamily="18" charset="0"/>
              <a:cs typeface="Calibri"/>
            </a:endParaRPr>
          </a:p>
        </p:txBody>
      </p:sp>
      <p:pic>
        <p:nvPicPr>
          <p:cNvPr id="10" name="object 7">
            <a:extLst>
              <a:ext uri="{FF2B5EF4-FFF2-40B4-BE49-F238E27FC236}">
                <a16:creationId xmlns:a16="http://schemas.microsoft.com/office/drawing/2014/main" id="{E9140EB0-1DDB-417C-C96C-317BD146E8B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72089" y="1637099"/>
            <a:ext cx="8136584" cy="458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75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804FC-AA23-21B7-7D28-3A6047C5B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F8E866EE-108F-BDD9-941C-59B5B8A9D9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10588" y="102488"/>
            <a:ext cx="6823656" cy="130805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2919095" marR="5080" indent="-702945">
              <a:lnSpc>
                <a:spcPts val="3020"/>
              </a:lnSpc>
              <a:spcBef>
                <a:spcPts val="480"/>
              </a:spcBef>
            </a:pPr>
            <a:br>
              <a:rPr lang="en-US" sz="2800" dirty="0"/>
            </a:br>
            <a:br>
              <a:rPr lang="en-US" sz="2800" dirty="0"/>
            </a:b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5CE8A5-DB02-BB1A-AF0E-3B6C5D8905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" t="4486" r="1783" b="-21"/>
          <a:stretch/>
        </p:blipFill>
        <p:spPr>
          <a:xfrm>
            <a:off x="3010588" y="1178939"/>
            <a:ext cx="6286500" cy="4736263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B0E8354F-F82B-34FF-AE6C-96C0BB496B8B}"/>
              </a:ext>
            </a:extLst>
          </p:cNvPr>
          <p:cNvSpPr txBox="1">
            <a:spLocks/>
          </p:cNvSpPr>
          <p:nvPr/>
        </p:nvSpPr>
        <p:spPr>
          <a:xfrm>
            <a:off x="2066544" y="101600"/>
            <a:ext cx="8987791" cy="10105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Bookman Old Style"/>
                <a:ea typeface="+mj-ea"/>
                <a:cs typeface="Bookman Old Style"/>
              </a:defRPr>
            </a:lvl1pPr>
          </a:lstStyle>
          <a:p>
            <a:pPr marL="12700" algn="ctr">
              <a:spcBef>
                <a:spcPts val="100"/>
              </a:spcBef>
              <a:tabLst>
                <a:tab pos="762000" algn="l"/>
              </a:tabLst>
            </a:pPr>
            <a:r>
              <a:rPr lang="en-US" spc="-25" dirty="0">
                <a:solidFill>
                  <a:schemeClr val="tx1"/>
                </a:solidFill>
                <a:latin typeface="Rockwell" panose="02060603020205020403" pitchFamily="18" charset="0"/>
              </a:rPr>
              <a:t>AF</a:t>
            </a:r>
            <a:r>
              <a:rPr lang="en-US" dirty="0">
                <a:solidFill>
                  <a:schemeClr val="tx1"/>
                </a:solidFill>
                <a:latin typeface="Rockwell" panose="02060603020205020403" pitchFamily="18" charset="0"/>
              </a:rPr>
              <a:t>	&amp;</a:t>
            </a:r>
            <a:r>
              <a:rPr lang="en-US" spc="-10" dirty="0">
                <a:solidFill>
                  <a:schemeClr val="tx1"/>
                </a:solidFill>
                <a:latin typeface="Rockwell" panose="02060603020205020403" pitchFamily="18" charset="0"/>
              </a:rPr>
              <a:t> </a:t>
            </a:r>
            <a:r>
              <a:rPr lang="en-US" spc="-10" dirty="0" err="1">
                <a:solidFill>
                  <a:schemeClr val="tx1"/>
                </a:solidFill>
                <a:latin typeface="Rockwell" panose="02060603020205020403" pitchFamily="18" charset="0"/>
              </a:rPr>
              <a:t>HFpEF</a:t>
            </a:r>
            <a:r>
              <a:rPr lang="en-US" spc="-10" dirty="0">
                <a:solidFill>
                  <a:schemeClr val="tx1"/>
                </a:solidFill>
                <a:latin typeface="Rockwell" panose="02060603020205020403" pitchFamily="18" charset="0"/>
              </a:rPr>
              <a:t>: TOPCAT TRIAL </a:t>
            </a:r>
          </a:p>
          <a:p>
            <a:pPr marL="12700" algn="ctr">
              <a:spcBef>
                <a:spcPts val="100"/>
              </a:spcBef>
              <a:tabLst>
                <a:tab pos="762000" algn="l"/>
              </a:tabLst>
            </a:pPr>
            <a:r>
              <a:rPr lang="en-US" sz="2800" spc="-10" dirty="0">
                <a:solidFill>
                  <a:schemeClr val="accent1"/>
                </a:solidFill>
                <a:latin typeface="Rockwell" panose="02060603020205020403" pitchFamily="18" charset="0"/>
              </a:rPr>
              <a:t>Cause specific CV mortality: PSM cohorts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1E1BFB-9360-8356-4397-5C1C9A9B4A7B}"/>
              </a:ext>
            </a:extLst>
          </p:cNvPr>
          <p:cNvSpPr txBox="1"/>
          <p:nvPr/>
        </p:nvSpPr>
        <p:spPr>
          <a:xfrm>
            <a:off x="334564" y="6109181"/>
            <a:ext cx="116385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0" u="none" strike="noStrike" baseline="0" dirty="0">
                <a:solidFill>
                  <a:schemeClr val="accent1"/>
                </a:solidFill>
                <a:latin typeface="Rockwell" panose="02060603020205020403" pitchFamily="18" charset="0"/>
              </a:rPr>
              <a:t>Saksena et al: </a:t>
            </a:r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Atrial Fibrillation (AF) can adversely impact Heart Failure with Preserved Ejection Fraction (HFpEF) by its association with Heart Failure (HF) Progression and Mortality.</a:t>
            </a:r>
            <a:r>
              <a:rPr lang="en-US" sz="1800" i="0" u="none" strike="noStrike" baseline="0" dirty="0">
                <a:solidFill>
                  <a:schemeClr val="accent1"/>
                </a:solidFill>
                <a:latin typeface="Rockwell" panose="02060603020205020403" pitchFamily="18" charset="0"/>
              </a:rPr>
              <a:t> </a:t>
            </a:r>
            <a:r>
              <a:rPr lang="en-US" sz="1800" i="0" u="none" strike="noStrike" baseline="0" dirty="0" err="1">
                <a:solidFill>
                  <a:schemeClr val="accent1"/>
                </a:solidFill>
                <a:latin typeface="Rockwell" panose="02060603020205020403" pitchFamily="18" charset="0"/>
              </a:rPr>
              <a:t>Europace</a:t>
            </a:r>
            <a:r>
              <a:rPr lang="en-US" sz="1800" i="0" u="none" strike="noStrike" baseline="0" dirty="0">
                <a:solidFill>
                  <a:schemeClr val="accent1"/>
                </a:solidFill>
                <a:latin typeface="Rockwell" panose="02060603020205020403" pitchFamily="18" charset="0"/>
              </a:rPr>
              <a:t> </a:t>
            </a:r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EP </a:t>
            </a:r>
            <a:r>
              <a:rPr lang="en-US" sz="1800" i="0" u="none" strike="noStrike" baseline="0" dirty="0">
                <a:solidFill>
                  <a:schemeClr val="accent1"/>
                </a:solidFill>
                <a:latin typeface="Rockwell" panose="02060603020205020403" pitchFamily="18" charset="0"/>
              </a:rPr>
              <a:t>(2023) 25 1–14</a:t>
            </a:r>
            <a:endParaRPr lang="en-US" dirty="0">
              <a:solidFill>
                <a:schemeClr val="accent1"/>
              </a:solidFill>
              <a:latin typeface="Rockwell" panose="020606030202050204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04B68-10BF-CBB3-1F9B-E4AC92906F85}"/>
              </a:ext>
            </a:extLst>
          </p:cNvPr>
          <p:cNvSpPr txBox="1"/>
          <p:nvPr/>
        </p:nvSpPr>
        <p:spPr>
          <a:xfrm>
            <a:off x="203482" y="1500356"/>
            <a:ext cx="269143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i="0" u="none" strike="noStrike" baseline="0" dirty="0">
                <a:solidFill>
                  <a:srgbClr val="002060"/>
                </a:solidFill>
                <a:latin typeface="Rockwell" panose="02060603020205020403" pitchFamily="18" charset="0"/>
              </a:rPr>
              <a:t>Heart failure and sudden death</a:t>
            </a:r>
          </a:p>
          <a:p>
            <a:pPr algn="l"/>
            <a:r>
              <a:rPr lang="en-US" sz="2400" i="0" u="none" strike="noStrike" baseline="0" dirty="0">
                <a:solidFill>
                  <a:srgbClr val="002060"/>
                </a:solidFill>
                <a:latin typeface="Rockwell" panose="02060603020205020403" pitchFamily="18" charset="0"/>
              </a:rPr>
              <a:t>    contributions</a:t>
            </a:r>
          </a:p>
          <a:p>
            <a:pPr algn="l"/>
            <a:endParaRPr lang="en-US" sz="2400" dirty="0">
              <a:solidFill>
                <a:srgbClr val="002060"/>
              </a:solidFill>
              <a:latin typeface="Rockwell" panose="02060603020205020403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Rockwell" panose="02060603020205020403" pitchFamily="18" charset="0"/>
              </a:rPr>
              <a:t>Impact of Any AF and AF on ECG is seen on pump failure death alone</a:t>
            </a:r>
          </a:p>
        </p:txBody>
      </p:sp>
      <p:pic>
        <p:nvPicPr>
          <p:cNvPr id="2" name="object 15">
            <a:extLst>
              <a:ext uri="{FF2B5EF4-FFF2-40B4-BE49-F238E27FC236}">
                <a16:creationId xmlns:a16="http://schemas.microsoft.com/office/drawing/2014/main" id="{3A9D0835-D411-F808-B9DC-6B56C48DD11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064" y="200894"/>
            <a:ext cx="1519427" cy="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8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84158A1-39CF-2218-8EB2-27F387150A02}"/>
              </a:ext>
            </a:extLst>
          </p:cNvPr>
          <p:cNvSpPr txBox="1"/>
          <p:nvPr/>
        </p:nvSpPr>
        <p:spPr>
          <a:xfrm>
            <a:off x="7543800" y="6488668"/>
            <a:ext cx="4648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solidFill>
                  <a:schemeClr val="bg1"/>
                </a:solidFill>
                <a:latin typeface="Bookman Old Style" panose="02050604050505020204" pitchFamily="18" charset="0"/>
              </a:rPr>
              <a:t>Saksena et al: </a:t>
            </a:r>
            <a:r>
              <a:rPr lang="en-US" sz="1800" b="0" i="0" u="none" strike="noStrike" baseline="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Europace</a:t>
            </a:r>
            <a:r>
              <a:rPr lang="en-US" sz="1800" b="0" i="0" u="none" strike="noStrike" baseline="0" dirty="0">
                <a:solidFill>
                  <a:schemeClr val="bg1"/>
                </a:solidFill>
                <a:latin typeface="Bookman Old Style" panose="02050604050505020204" pitchFamily="18" charset="0"/>
              </a:rPr>
              <a:t> (2023) </a:t>
            </a:r>
            <a:r>
              <a:rPr lang="en-US" sz="1800" i="0" u="none" strike="noStrike" baseline="0" dirty="0">
                <a:solidFill>
                  <a:schemeClr val="bg1"/>
                </a:solidFill>
                <a:latin typeface="Bookman Old Style" panose="02050604050505020204" pitchFamily="18" charset="0"/>
              </a:rPr>
              <a:t>25</a:t>
            </a:r>
            <a:r>
              <a:rPr lang="en-US" sz="1800" b="0" i="0" u="none" strike="noStrike" baseline="0" dirty="0">
                <a:solidFill>
                  <a:schemeClr val="bg1"/>
                </a:solidFill>
                <a:latin typeface="Bookman Old Style" panose="02050604050505020204" pitchFamily="18" charset="0"/>
              </a:rPr>
              <a:t> 1–14</a:t>
            </a:r>
            <a:endParaRPr lang="en-US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44D981-AB8B-1BAC-6951-429385879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275" y="1504803"/>
            <a:ext cx="6725031" cy="5168531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7F063615-7EE8-85F3-75E3-CCEEDF767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19471"/>
            <a:ext cx="10515600" cy="912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Bookman Old Style"/>
                <a:ea typeface="+mj-ea"/>
                <a:cs typeface="Bookman Old Style"/>
              </a:defRPr>
            </a:lvl1pPr>
          </a:lstStyle>
          <a:p>
            <a:pPr marL="12700" algn="ctr">
              <a:spcBef>
                <a:spcPts val="100"/>
              </a:spcBef>
              <a:tabLst>
                <a:tab pos="762000" algn="l"/>
              </a:tabLst>
            </a:pPr>
            <a:r>
              <a:rPr lang="en-US" spc="-25" dirty="0">
                <a:solidFill>
                  <a:schemeClr val="tx1"/>
                </a:solidFill>
                <a:latin typeface="Rockwell" panose="02060603020205020403" pitchFamily="18" charset="0"/>
              </a:rPr>
              <a:t>AF</a:t>
            </a:r>
            <a:r>
              <a:rPr lang="en-US" dirty="0">
                <a:solidFill>
                  <a:schemeClr val="tx1"/>
                </a:solidFill>
                <a:latin typeface="Rockwell" panose="02060603020205020403" pitchFamily="18" charset="0"/>
              </a:rPr>
              <a:t>	&amp;</a:t>
            </a:r>
            <a:r>
              <a:rPr lang="en-US" spc="-10" dirty="0">
                <a:solidFill>
                  <a:schemeClr val="tx1"/>
                </a:solidFill>
                <a:latin typeface="Rockwell" panose="02060603020205020403" pitchFamily="18" charset="0"/>
              </a:rPr>
              <a:t> </a:t>
            </a:r>
            <a:r>
              <a:rPr lang="en-US" spc="-10" dirty="0" err="1">
                <a:solidFill>
                  <a:schemeClr val="tx1"/>
                </a:solidFill>
                <a:latin typeface="Rockwell" panose="02060603020205020403" pitchFamily="18" charset="0"/>
              </a:rPr>
              <a:t>HFpEF</a:t>
            </a:r>
            <a:r>
              <a:rPr lang="en-US" spc="-10" dirty="0">
                <a:solidFill>
                  <a:schemeClr val="tx1"/>
                </a:solidFill>
                <a:latin typeface="Rockwell" panose="02060603020205020403" pitchFamily="18" charset="0"/>
              </a:rPr>
              <a:t>: TOPCAT TRIAL </a:t>
            </a:r>
          </a:p>
          <a:p>
            <a:pPr marL="12700" algn="ctr">
              <a:spcBef>
                <a:spcPts val="100"/>
              </a:spcBef>
              <a:tabLst>
                <a:tab pos="762000" algn="l"/>
              </a:tabLst>
            </a:pPr>
            <a:r>
              <a:rPr lang="en-US" sz="2800" spc="-10" dirty="0">
                <a:solidFill>
                  <a:schemeClr val="accent1"/>
                </a:solidFill>
                <a:latin typeface="Rockwell" panose="02060603020205020403" pitchFamily="18" charset="0"/>
              </a:rPr>
              <a:t>AF &amp; HF progression and HF death</a:t>
            </a:r>
          </a:p>
        </p:txBody>
      </p:sp>
      <p:pic>
        <p:nvPicPr>
          <p:cNvPr id="9" name="object 14">
            <a:extLst>
              <a:ext uri="{FF2B5EF4-FFF2-40B4-BE49-F238E27FC236}">
                <a16:creationId xmlns:a16="http://schemas.microsoft.com/office/drawing/2014/main" id="{67315C61-18AE-5DBF-400A-C3187A4B3D2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2778" y="7214"/>
            <a:ext cx="1311402" cy="56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13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D95CA-9FA6-AB28-C025-FF9806CC3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7BA865-C2CD-DA12-A337-8A3E0C8B6D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0920"/>
          <a:stretch/>
        </p:blipFill>
        <p:spPr>
          <a:xfrm>
            <a:off x="590550" y="1676901"/>
            <a:ext cx="11345372" cy="3248025"/>
          </a:xfrm>
          <a:prstGeom prst="rect">
            <a:avLst/>
          </a:prstGeom>
        </p:spPr>
      </p:pic>
      <p:sp>
        <p:nvSpPr>
          <p:cNvPr id="2" name="object 9">
            <a:extLst>
              <a:ext uri="{FF2B5EF4-FFF2-40B4-BE49-F238E27FC236}">
                <a16:creationId xmlns:a16="http://schemas.microsoft.com/office/drawing/2014/main" id="{1A80A0C2-2A57-D949-9AED-1D1B3DFE2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3581" y="349479"/>
            <a:ext cx="10959310" cy="481222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824480" marR="5080" indent="-972819" algn="l">
              <a:lnSpc>
                <a:spcPts val="3030"/>
              </a:lnSpc>
              <a:spcBef>
                <a:spcPts val="475"/>
              </a:spcBef>
            </a:pPr>
            <a:r>
              <a:rPr spc="-20" dirty="0" err="1">
                <a:latin typeface="Rockwell" panose="02060603020205020403" pitchFamily="18" charset="0"/>
              </a:rPr>
              <a:t>AF-</a:t>
            </a:r>
            <a:r>
              <a:rPr dirty="0" err="1">
                <a:latin typeface="Rockwell" panose="02060603020205020403" pitchFamily="18" charset="0"/>
              </a:rPr>
              <a:t>HFpEF</a:t>
            </a:r>
            <a:r>
              <a:rPr dirty="0">
                <a:latin typeface="Rockwell" panose="02060603020205020403" pitchFamily="18" charset="0"/>
              </a:rPr>
              <a:t>:</a:t>
            </a:r>
            <a:r>
              <a:rPr spc="-30" dirty="0">
                <a:latin typeface="Rockwell" panose="02060603020205020403" pitchFamily="18" charset="0"/>
              </a:rPr>
              <a:t> </a:t>
            </a:r>
            <a:r>
              <a:rPr dirty="0">
                <a:latin typeface="Rockwell" panose="02060603020205020403" pitchFamily="18" charset="0"/>
              </a:rPr>
              <a:t>FUTURE</a:t>
            </a:r>
            <a:r>
              <a:rPr spc="-25" dirty="0">
                <a:latin typeface="Rockwell" panose="02060603020205020403" pitchFamily="18" charset="0"/>
              </a:rPr>
              <a:t> </a:t>
            </a:r>
            <a:r>
              <a:rPr spc="-10" dirty="0">
                <a:latin typeface="Rockwell" panose="02060603020205020403" pitchFamily="18" charset="0"/>
              </a:rPr>
              <a:t>CHALLENGES</a:t>
            </a:r>
            <a:endParaRPr dirty="0">
              <a:latin typeface="Rockwell" panose="020606030202050204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06642C-DA84-E39E-4056-1A3D97FCC99F}"/>
              </a:ext>
            </a:extLst>
          </p:cNvPr>
          <p:cNvSpPr txBox="1"/>
          <p:nvPr/>
        </p:nvSpPr>
        <p:spPr>
          <a:xfrm>
            <a:off x="2549752" y="918570"/>
            <a:ext cx="93861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i="1" spc="-10" dirty="0">
                <a:solidFill>
                  <a:schemeClr val="accent1"/>
                </a:solidFill>
                <a:latin typeface="Bookman Old Style" panose="02050604050505020204" pitchFamily="18" charset="0"/>
              </a:rPr>
              <a:t>The need for “Hybrid” Therapy : ARCC-AF trial </a:t>
            </a:r>
            <a:endParaRPr lang="en-US" sz="2800" i="1" dirty="0">
              <a:solidFill>
                <a:schemeClr val="accent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object 15">
            <a:extLst>
              <a:ext uri="{FF2B5EF4-FFF2-40B4-BE49-F238E27FC236}">
                <a16:creationId xmlns:a16="http://schemas.microsoft.com/office/drawing/2014/main" id="{08781603-62DE-21DD-0831-9D06B49A58F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6358" y="147951"/>
            <a:ext cx="1519427" cy="6827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E1AB27-CF79-9BBD-ED60-7D9EDE820F04}"/>
              </a:ext>
            </a:extLst>
          </p:cNvPr>
          <p:cNvSpPr txBox="1"/>
          <p:nvPr/>
        </p:nvSpPr>
        <p:spPr>
          <a:xfrm>
            <a:off x="0" y="5934670"/>
            <a:ext cx="12288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Saksena S, et al: Arrhythmia Recurrence and Rhythm Control Strategies After Catheter Ablation of Newly Diagnosed Atrial Fibrillation (ARRC-AF ) study. J. Am. Coll. </a:t>
            </a:r>
            <a:r>
              <a:rPr lang="en-US" dirty="0" err="1">
                <a:solidFill>
                  <a:schemeClr val="accent1"/>
                </a:solidFill>
                <a:latin typeface="Rockwell" panose="02060603020205020403" pitchFamily="18" charset="0"/>
              </a:rPr>
              <a:t>Cardiol.EP</a:t>
            </a:r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 2025:11:763-775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AA7A3AA6-67CF-46AF-3219-B7BE63124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92333"/>
            <a:ext cx="70532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5B616B"/>
                </a:solidFill>
                <a:effectLst/>
                <a:latin typeface="BlinkMacSystemFont"/>
              </a:rPr>
              <a:t>.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8979104-6DF4-9A44-5DFD-C3B334542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53" y="55618"/>
            <a:ext cx="70532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5B616B"/>
                </a:solidFill>
                <a:effectLst/>
                <a:latin typeface="BlinkMacSystemFont"/>
              </a:rPr>
              <a:t>.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309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064CC-4C28-83AD-0E0E-76B558975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309765-C6D7-154D-44DC-6153F6BFC9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845"/>
          <a:stretch/>
        </p:blipFill>
        <p:spPr>
          <a:xfrm>
            <a:off x="2707005" y="800263"/>
            <a:ext cx="7205913" cy="56152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C4E039-6901-BBE0-A9B3-8D2123DB79D2}"/>
              </a:ext>
            </a:extLst>
          </p:cNvPr>
          <p:cNvSpPr txBox="1"/>
          <p:nvPr/>
        </p:nvSpPr>
        <p:spPr>
          <a:xfrm>
            <a:off x="1112108" y="-131080"/>
            <a:ext cx="1108536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spc="-10" dirty="0">
                <a:latin typeface="Rockwell" panose="02060603020205020403" pitchFamily="18" charset="0"/>
              </a:rPr>
              <a:t>ARCC-AF trial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  <a:latin typeface="Rockwell" panose="02060603020205020403" pitchFamily="18" charset="0"/>
              </a:rPr>
              <a:t>We practice “Hybrid” Therapy much more often than monotherapy</a:t>
            </a:r>
          </a:p>
        </p:txBody>
      </p:sp>
      <p:pic>
        <p:nvPicPr>
          <p:cNvPr id="4" name="object 15">
            <a:extLst>
              <a:ext uri="{FF2B5EF4-FFF2-40B4-BE49-F238E27FC236}">
                <a16:creationId xmlns:a16="http://schemas.microsoft.com/office/drawing/2014/main" id="{E8F6099C-8782-0097-0585-E3040DE4CFF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19427" cy="682750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27468FFF-6035-389B-4FAC-158C6675A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5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3FE5E4-ACB4-D8CF-57CE-84A638AFBE29}"/>
              </a:ext>
            </a:extLst>
          </p:cNvPr>
          <p:cNvSpPr txBox="1"/>
          <p:nvPr/>
        </p:nvSpPr>
        <p:spPr>
          <a:xfrm>
            <a:off x="65" y="6257835"/>
            <a:ext cx="12288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Saksena S, et al: Arrhythmia Recurrence and Rhythm Control Strategies After Catheter Ablation of Newly Diagnosed Atrial Fibrillation (ARRC-AF ) study. J. Am. Coll. </a:t>
            </a:r>
            <a:r>
              <a:rPr lang="en-US" dirty="0" err="1">
                <a:solidFill>
                  <a:schemeClr val="accent1"/>
                </a:solidFill>
                <a:latin typeface="Rockwell" panose="02060603020205020403" pitchFamily="18" charset="0"/>
              </a:rPr>
              <a:t>Cardiol.EP</a:t>
            </a:r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 2025:11:763-775</a:t>
            </a:r>
          </a:p>
        </p:txBody>
      </p:sp>
    </p:spTree>
    <p:extLst>
      <p:ext uri="{BB962C8B-B14F-4D97-AF65-F5344CB8AC3E}">
        <p14:creationId xmlns:p14="http://schemas.microsoft.com/office/powerpoint/2010/main" val="854025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23E9E-2E08-AEC9-F71C-F1573F984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E95F35-3AF9-5968-09CD-134C7FB61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979" y="942553"/>
            <a:ext cx="9350040" cy="4980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54FC35-D40A-ECE3-7F44-3A04E11A06B5}"/>
              </a:ext>
            </a:extLst>
          </p:cNvPr>
          <p:cNvSpPr txBox="1"/>
          <p:nvPr/>
        </p:nvSpPr>
        <p:spPr>
          <a:xfrm>
            <a:off x="1567543" y="104274"/>
            <a:ext cx="106244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spc="-10" dirty="0">
                <a:solidFill>
                  <a:srgbClr val="002060"/>
                </a:solidFill>
                <a:latin typeface="Rockwell" panose="02060603020205020403" pitchFamily="18" charset="0"/>
              </a:rPr>
              <a:t>ARCC-AF trial</a:t>
            </a:r>
          </a:p>
          <a:p>
            <a:pPr algn="ctr"/>
            <a:r>
              <a:rPr lang="en-US" sz="2000" i="1" spc="-10" dirty="0">
                <a:solidFill>
                  <a:schemeClr val="accent1"/>
                </a:solidFill>
                <a:latin typeface="Rockwell" panose="02060603020205020403" pitchFamily="18" charset="0"/>
              </a:rPr>
              <a:t>The Continuing Emergence of Comorbidities requires “Hybrid” Rx beyond Arrhythmia Rx</a:t>
            </a:r>
            <a:endParaRPr lang="en-US" sz="2000" i="1" dirty="0">
              <a:solidFill>
                <a:schemeClr val="accent1"/>
              </a:solidFill>
              <a:latin typeface="Rockwell" panose="020606030202050204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5A70B1-DD25-9549-1EAC-790368E32806}"/>
              </a:ext>
            </a:extLst>
          </p:cNvPr>
          <p:cNvSpPr txBox="1"/>
          <p:nvPr/>
        </p:nvSpPr>
        <p:spPr>
          <a:xfrm>
            <a:off x="2145366" y="5879513"/>
            <a:ext cx="9110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Rockwell" panose="02060603020205020403" pitchFamily="18" charset="0"/>
              </a:rPr>
              <a:t>TOTAL BURDEN                           8.6%		               15.5%                                              23.4%</a:t>
            </a:r>
          </a:p>
        </p:txBody>
      </p:sp>
      <p:pic>
        <p:nvPicPr>
          <p:cNvPr id="3" name="object 15">
            <a:extLst>
              <a:ext uri="{FF2B5EF4-FFF2-40B4-BE49-F238E27FC236}">
                <a16:creationId xmlns:a16="http://schemas.microsoft.com/office/drawing/2014/main" id="{7DCA3B1C-7543-FE61-2299-CC764090B56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116" y="28872"/>
            <a:ext cx="1519427" cy="6827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725D7E-C60C-FD48-D7E4-635F9CF61012}"/>
              </a:ext>
            </a:extLst>
          </p:cNvPr>
          <p:cNvSpPr txBox="1"/>
          <p:nvPr/>
        </p:nvSpPr>
        <p:spPr>
          <a:xfrm>
            <a:off x="135452" y="6224616"/>
            <a:ext cx="119210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Saksena S, et al: Arrhythmia Recurrence and Rhythm Control Strategies After Catheter Ablation of Newly </a:t>
            </a:r>
          </a:p>
          <a:p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Diagnosed Atrial Fibrillation (ARRC-AF ) study. J. Am. Coll. </a:t>
            </a:r>
            <a:r>
              <a:rPr lang="en-US" dirty="0" err="1">
                <a:solidFill>
                  <a:schemeClr val="accent1"/>
                </a:solidFill>
                <a:latin typeface="Rockwell" panose="02060603020205020403" pitchFamily="18" charset="0"/>
              </a:rPr>
              <a:t>Cardiol.EP</a:t>
            </a:r>
            <a:r>
              <a:rPr lang="en-US" dirty="0">
                <a:solidFill>
                  <a:schemeClr val="accent1"/>
                </a:solidFill>
                <a:latin typeface="Rockwell" panose="02060603020205020403" pitchFamily="18" charset="0"/>
              </a:rPr>
              <a:t> 2025:11:763-775</a:t>
            </a:r>
          </a:p>
        </p:txBody>
      </p:sp>
    </p:spTree>
    <p:extLst>
      <p:ext uri="{BB962C8B-B14F-4D97-AF65-F5344CB8AC3E}">
        <p14:creationId xmlns:p14="http://schemas.microsoft.com/office/powerpoint/2010/main" val="2766286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7102</TotalTime>
  <Words>1056</Words>
  <Application>Microsoft Office PowerPoint</Application>
  <PresentationFormat>Widescreen</PresentationFormat>
  <Paragraphs>101</Paragraphs>
  <Slides>16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Rounded MT Bold</vt:lpstr>
      <vt:lpstr>BlinkMacSystemFont</vt:lpstr>
      <vt:lpstr>Bookman Old Style</vt:lpstr>
      <vt:lpstr>Calibri</vt:lpstr>
      <vt:lpstr>Calibri Light</vt:lpstr>
      <vt:lpstr>Rockwell</vt:lpstr>
      <vt:lpstr>Wingdings</vt:lpstr>
      <vt:lpstr>Office</vt:lpstr>
      <vt:lpstr>SPW 6.0 Graph</vt:lpstr>
      <vt:lpstr>        AF-HFpEF: FUTURE CHALLENGES        They are numerous!! Bi-atrial Drivers and Substrate</vt:lpstr>
      <vt:lpstr>EMERGENCE OF HF IN AN AF ONLY POPULATION IMPACT OF DEGREE OF RHYTHM CONTROL IN AF</vt:lpstr>
      <vt:lpstr>AFFIRM TRIAL Post-Hoc Analysis for HF Emergence</vt:lpstr>
      <vt:lpstr>PowerPoint Presentation</vt:lpstr>
      <vt:lpstr>  </vt:lpstr>
      <vt:lpstr>AF &amp; HFpEF: TOPCAT TRIAL  AF &amp; HF progression and HF death</vt:lpstr>
      <vt:lpstr>AF-HFpEF: FUTURE CHALLENGES</vt:lpstr>
      <vt:lpstr>PowerPoint Presentation</vt:lpstr>
      <vt:lpstr>PowerPoint Presentation</vt:lpstr>
      <vt:lpstr>PowerPoint Presentation</vt:lpstr>
      <vt:lpstr>PowerPoint Presentation</vt:lpstr>
      <vt:lpstr>AF-HFpEF:IMPROVE LA HEMODYNAMICS     AIM: TO ACHIEVE REVERSE LA/LV REMODELING</vt:lpstr>
      <vt:lpstr>           DUAL RA PACING + RHYTHM CONTROL IN AF     STAGED REVERSE REMODELING- 6 &amp; 36 MOS</vt:lpstr>
      <vt:lpstr>ATRIAL RESYNCHRONIZATION after AF ablation</vt:lpstr>
      <vt:lpstr>Hybrid Therapy Atrial Resynchronization after AF ablation X4</vt:lpstr>
      <vt:lpstr>Hybrid Therapy Atrial Resynchronization after AF ablation x4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 Li</dc:creator>
  <cp:lastModifiedBy>Sanjeev Saksena</cp:lastModifiedBy>
  <cp:revision>54</cp:revision>
  <dcterms:created xsi:type="dcterms:W3CDTF">2025-03-12T23:23:14Z</dcterms:created>
  <dcterms:modified xsi:type="dcterms:W3CDTF">2025-11-25T17:39:37Z</dcterms:modified>
</cp:coreProperties>
</file>